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t>2/10/2022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645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49093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60832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3940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144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39574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2/10/2022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12269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6E202-B606-4609-B914-27C9371A1F6D}"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9451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6E202-B606-4609-B914-27C9371A1F6D}"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915209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523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5176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65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540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967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031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3617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505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t>2/10/2022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7415569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975"/>
            <a:ext cx="12191980" cy="6858000"/>
          </a:xfrm>
          <a:prstGeom prst="rect">
            <a:avLst/>
          </a:prstGeom>
          <a:ln>
            <a:noFill/>
          </a:ln>
          <a:effectLst>
            <a:softEdge rad="112500"/>
          </a:effectLst>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p:txBody>
          <a:bodyPr anchor="b">
            <a:normAutofit fontScale="90000"/>
          </a:bodyPr>
          <a:lstStyle/>
          <a:p>
            <a:r>
              <a:rPr lang="en-US" sz="4400" dirty="0">
                <a:solidFill>
                  <a:srgbClr val="00B0F0"/>
                </a:solidFill>
              </a:rPr>
              <a:t>             </a:t>
            </a:r>
            <a:r>
              <a:rPr lang="en-US" sz="4400" dirty="0">
                <a:solidFill>
                  <a:srgbClr val="002060"/>
                </a:solidFill>
                <a:highlight>
                  <a:srgbClr val="00FFFF"/>
                </a:highlight>
              </a:rPr>
              <a:t>Project Report on:</a:t>
            </a:r>
            <a:br>
              <a:rPr lang="en-US" sz="4400" dirty="0">
                <a:solidFill>
                  <a:srgbClr val="00B0F0"/>
                </a:solidFill>
              </a:rPr>
            </a:br>
            <a:r>
              <a:rPr lang="en-US" sz="4400" dirty="0">
                <a:solidFill>
                  <a:srgbClr val="00B0F0"/>
                </a:solidFill>
              </a:rPr>
              <a:t>           </a:t>
            </a:r>
            <a:r>
              <a:rPr lang="en-US" sz="4400" dirty="0">
                <a:solidFill>
                  <a:srgbClr val="002060"/>
                </a:solidFill>
                <a:highlight>
                  <a:srgbClr val="00FFFF"/>
                </a:highlight>
              </a:rPr>
              <a:t>Customer Retention</a:t>
            </a:r>
          </a:p>
        </p:txBody>
      </p:sp>
      <p:pic>
        <p:nvPicPr>
          <p:cNvPr id="12" name="Content Placeholder 11">
            <a:extLst>
              <a:ext uri="{FF2B5EF4-FFF2-40B4-BE49-F238E27FC236}">
                <a16:creationId xmlns:a16="http://schemas.microsoft.com/office/drawing/2014/main" id="{C5B6E807-4E6A-4925-8604-AE268F99271F}"/>
              </a:ext>
            </a:extLst>
          </p:cNvPr>
          <p:cNvPicPr>
            <a:picLocks noGrp="1" noChangeAspect="1"/>
          </p:cNvPicPr>
          <p:nvPr>
            <p:ph idx="1"/>
          </p:nvPr>
        </p:nvPicPr>
        <p:blipFill>
          <a:blip r:embed="rId4"/>
          <a:stretch>
            <a:fillRect/>
          </a:stretch>
        </p:blipFill>
        <p:spPr>
          <a:xfrm>
            <a:off x="1" y="2396971"/>
            <a:ext cx="6383044" cy="4460054"/>
          </a:xfrm>
        </p:spPr>
      </p:pic>
      <p:pic>
        <p:nvPicPr>
          <p:cNvPr id="14" name="Picture 13">
            <a:extLst>
              <a:ext uri="{FF2B5EF4-FFF2-40B4-BE49-F238E27FC236}">
                <a16:creationId xmlns:a16="http://schemas.microsoft.com/office/drawing/2014/main" id="{AE16C9ED-DA9F-462D-BEBC-145DC906C78E}"/>
              </a:ext>
            </a:extLst>
          </p:cNvPr>
          <p:cNvPicPr>
            <a:picLocks noChangeAspect="1"/>
          </p:cNvPicPr>
          <p:nvPr/>
        </p:nvPicPr>
        <p:blipFill>
          <a:blip r:embed="rId5"/>
          <a:stretch>
            <a:fillRect/>
          </a:stretch>
        </p:blipFill>
        <p:spPr>
          <a:xfrm>
            <a:off x="6383015" y="1680632"/>
            <a:ext cx="5808955" cy="4460054"/>
          </a:xfrm>
          <a:prstGeom prst="rect">
            <a:avLst/>
          </a:prstGeom>
        </p:spPr>
      </p:pic>
    </p:spTree>
    <p:custDataLst>
      <p:tags r:id="rId1"/>
    </p:custDataLst>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51"/>
    </mc:Choice>
    <mc:Fallback>
      <p:transition spd="slow" advTm="3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1FC2-5CC6-4E93-8F9E-7D87B8C69DAB}"/>
              </a:ext>
            </a:extLst>
          </p:cNvPr>
          <p:cNvSpPr>
            <a:spLocks noGrp="1"/>
          </p:cNvSpPr>
          <p:nvPr>
            <p:ph type="title"/>
          </p:nvPr>
        </p:nvSpPr>
        <p:spPr/>
        <p:txBody>
          <a:bodyPr/>
          <a:lstStyle/>
          <a:p>
            <a:r>
              <a:rPr lang="en-US" b="1" dirty="0">
                <a:solidFill>
                  <a:srgbClr val="FFFF00"/>
                </a:solidFill>
              </a:rPr>
              <a:t>7. Data Cleaning</a:t>
            </a:r>
            <a:endParaRPr lang="en-IN" b="1" dirty="0">
              <a:solidFill>
                <a:srgbClr val="FFFF00"/>
              </a:solidFill>
            </a:endParaRPr>
          </a:p>
        </p:txBody>
      </p:sp>
      <p:sp>
        <p:nvSpPr>
          <p:cNvPr id="3" name="Content Placeholder 2">
            <a:extLst>
              <a:ext uri="{FF2B5EF4-FFF2-40B4-BE49-F238E27FC236}">
                <a16:creationId xmlns:a16="http://schemas.microsoft.com/office/drawing/2014/main" id="{C27560DF-C629-4998-9C48-C522A066DA69}"/>
              </a:ext>
            </a:extLst>
          </p:cNvPr>
          <p:cNvSpPr>
            <a:spLocks noGrp="1"/>
          </p:cNvSpPr>
          <p:nvPr>
            <p:ph idx="1"/>
          </p:nvPr>
        </p:nvSpPr>
        <p:spPr/>
        <p:txBody>
          <a:bodyPr>
            <a:normAutofit/>
          </a:bodyPr>
          <a:lstStyle/>
          <a:p>
            <a:pPr marL="0" indent="0">
              <a:buNone/>
            </a:pPr>
            <a:r>
              <a:rPr lang="en-IN" dirty="0">
                <a:solidFill>
                  <a:schemeClr val="accent4">
                    <a:lumMod val="50000"/>
                  </a:schemeClr>
                </a:solidFill>
                <a:latin typeface="Arial Narrow" panose="020B0606020202030204" pitchFamily="34" charset="0"/>
                <a:ea typeface="Calibri" panose="020F0502020204030204" pitchFamily="34" charset="0"/>
              </a:rPr>
              <a:t>1) Th</a:t>
            </a:r>
            <a:r>
              <a:rPr lang="en-IN" sz="1800" dirty="0">
                <a:solidFill>
                  <a:schemeClr val="accent4">
                    <a:lumMod val="50000"/>
                  </a:schemeClr>
                </a:solidFill>
                <a:effectLst/>
                <a:latin typeface="Arial Narrow" panose="020B0606020202030204" pitchFamily="34" charset="0"/>
                <a:ea typeface="Calibri" panose="020F0502020204030204" pitchFamily="34" charset="0"/>
              </a:rPr>
              <a:t>e data type of </a:t>
            </a:r>
            <a:r>
              <a:rPr lang="en-IN" sz="1800" dirty="0" err="1">
                <a:solidFill>
                  <a:schemeClr val="accent4">
                    <a:lumMod val="50000"/>
                  </a:schemeClr>
                </a:solidFill>
                <a:latin typeface="Arial Narrow" panose="020B0606020202030204" pitchFamily="34" charset="0"/>
                <a:ea typeface="Calibri" panose="020F0502020204030204" pitchFamily="34" charset="0"/>
              </a:rPr>
              <a:t>pin</a:t>
            </a:r>
            <a:r>
              <a:rPr lang="en-IN" sz="1800" dirty="0" err="1">
                <a:solidFill>
                  <a:schemeClr val="accent4">
                    <a:lumMod val="50000"/>
                  </a:schemeClr>
                </a:solidFill>
                <a:effectLst/>
                <a:latin typeface="Arial Narrow" panose="020B0606020202030204" pitchFamily="34" charset="0"/>
                <a:ea typeface="Calibri" panose="020F0502020204030204" pitchFamily="34" charset="0"/>
              </a:rPr>
              <a:t>code</a:t>
            </a:r>
            <a:r>
              <a:rPr lang="en-IN" sz="1800" dirty="0">
                <a:solidFill>
                  <a:schemeClr val="accent4">
                    <a:lumMod val="50000"/>
                  </a:schemeClr>
                </a:solidFill>
                <a:effectLst/>
                <a:latin typeface="Arial Narrow" panose="020B0606020202030204" pitchFamily="34" charset="0"/>
                <a:ea typeface="Calibri" panose="020F0502020204030204" pitchFamily="34" charset="0"/>
              </a:rPr>
              <a:t> column was integer type but </a:t>
            </a:r>
            <a:r>
              <a:rPr lang="en-IN" sz="1800" dirty="0" err="1">
                <a:solidFill>
                  <a:schemeClr val="accent4">
                    <a:lumMod val="50000"/>
                  </a:schemeClr>
                </a:solidFill>
                <a:effectLst/>
                <a:latin typeface="Arial Narrow" panose="020B0606020202030204" pitchFamily="34" charset="0"/>
                <a:ea typeface="Calibri" panose="020F0502020204030204" pitchFamily="34" charset="0"/>
              </a:rPr>
              <a:t>pincode</a:t>
            </a:r>
            <a:r>
              <a:rPr lang="en-IN" sz="1800" dirty="0">
                <a:solidFill>
                  <a:schemeClr val="accent4">
                    <a:lumMod val="50000"/>
                  </a:schemeClr>
                </a:solidFill>
                <a:effectLst/>
                <a:latin typeface="Arial Narrow" panose="020B0606020202030204" pitchFamily="34" charset="0"/>
                <a:ea typeface="Calibri" panose="020F0502020204030204" pitchFamily="34" charset="0"/>
              </a:rPr>
              <a:t> is a code which will be given to </a:t>
            </a:r>
            <a:r>
              <a:rPr lang="en-IN" sz="1800" dirty="0" err="1">
                <a:solidFill>
                  <a:schemeClr val="accent4">
                    <a:lumMod val="50000"/>
                  </a:schemeClr>
                </a:solidFill>
                <a:effectLst/>
                <a:latin typeface="Arial Narrow" panose="020B0606020202030204" pitchFamily="34" charset="0"/>
                <a:ea typeface="Calibri" panose="020F0502020204030204" pitchFamily="34" charset="0"/>
              </a:rPr>
              <a:t>perticular</a:t>
            </a:r>
            <a:r>
              <a:rPr lang="en-IN" sz="1800" dirty="0">
                <a:solidFill>
                  <a:schemeClr val="accent4">
                    <a:lumMod val="50000"/>
                  </a:schemeClr>
                </a:solidFill>
                <a:effectLst/>
                <a:latin typeface="Arial Narrow" panose="020B0606020202030204" pitchFamily="34" charset="0"/>
                <a:ea typeface="Calibri" panose="020F0502020204030204" pitchFamily="34" charset="0"/>
              </a:rPr>
              <a:t> location and it will be unique so the datatype should object. So I have changed the datatype of </a:t>
            </a:r>
            <a:r>
              <a:rPr lang="en-IN" sz="1800" dirty="0" err="1">
                <a:solidFill>
                  <a:schemeClr val="accent4">
                    <a:lumMod val="50000"/>
                  </a:schemeClr>
                </a:solidFill>
                <a:effectLst/>
                <a:latin typeface="Arial Narrow" panose="020B0606020202030204" pitchFamily="34" charset="0"/>
                <a:ea typeface="Calibri" panose="020F0502020204030204" pitchFamily="34" charset="0"/>
              </a:rPr>
              <a:t>Pincode</a:t>
            </a:r>
            <a:r>
              <a:rPr lang="en-IN" sz="1800" dirty="0">
                <a:solidFill>
                  <a:schemeClr val="accent4">
                    <a:lumMod val="50000"/>
                  </a:schemeClr>
                </a:solidFill>
                <a:effectLst/>
                <a:latin typeface="Arial Narrow" panose="020B0606020202030204" pitchFamily="34" charset="0"/>
                <a:ea typeface="Calibri" panose="020F0502020204030204" pitchFamily="34" charset="0"/>
              </a:rPr>
              <a:t> column if I won’t have changed the datatype it would have carried some wrong information and effected our analysis.</a:t>
            </a:r>
          </a:p>
          <a:p>
            <a:pPr marL="0" indent="0">
              <a:buNone/>
            </a:pPr>
            <a:r>
              <a:rPr lang="en-IN" sz="1800" dirty="0">
                <a:solidFill>
                  <a:schemeClr val="accent5">
                    <a:lumMod val="50000"/>
                  </a:schemeClr>
                </a:solidFill>
                <a:effectLst/>
                <a:latin typeface="Arial Narrow" panose="020B0606020202030204" pitchFamily="34" charset="0"/>
                <a:ea typeface="Calibri" panose="020F0502020204030204" pitchFamily="34" charset="0"/>
              </a:rPr>
              <a:t>This is how I converted the da</a:t>
            </a:r>
            <a:r>
              <a:rPr lang="en-IN" dirty="0">
                <a:solidFill>
                  <a:schemeClr val="accent5">
                    <a:lumMod val="50000"/>
                  </a:schemeClr>
                </a:solidFill>
                <a:latin typeface="Arial Narrow" panose="020B0606020202030204" pitchFamily="34" charset="0"/>
                <a:ea typeface="Calibri" panose="020F0502020204030204" pitchFamily="34" charset="0"/>
              </a:rPr>
              <a:t>ta type of </a:t>
            </a:r>
            <a:r>
              <a:rPr lang="en-IN" dirty="0" err="1">
                <a:solidFill>
                  <a:schemeClr val="accent5">
                    <a:lumMod val="50000"/>
                  </a:schemeClr>
                </a:solidFill>
                <a:latin typeface="Arial Narrow" panose="020B0606020202030204" pitchFamily="34" charset="0"/>
                <a:ea typeface="Calibri" panose="020F0502020204030204" pitchFamily="34" charset="0"/>
              </a:rPr>
              <a:t>pincode</a:t>
            </a:r>
            <a:r>
              <a:rPr lang="en-IN" dirty="0">
                <a:solidFill>
                  <a:schemeClr val="accent5">
                    <a:lumMod val="50000"/>
                  </a:schemeClr>
                </a:solidFill>
                <a:latin typeface="Arial Narrow" panose="020B0606020202030204" pitchFamily="34" charset="0"/>
                <a:ea typeface="Calibri" panose="020F0502020204030204" pitchFamily="34" charset="0"/>
              </a:rPr>
              <a:t>:</a:t>
            </a:r>
          </a:p>
          <a:p>
            <a:pPr marL="0" indent="0">
              <a:buNone/>
            </a:pPr>
            <a:r>
              <a:rPr lang="en-US" dirty="0">
                <a:solidFill>
                  <a:schemeClr val="accent6">
                    <a:lumMod val="60000"/>
                    <a:lumOff val="40000"/>
                  </a:schemeClr>
                </a:solidFill>
                <a:latin typeface="Arial Narrow" panose="020B0606020202030204" pitchFamily="34" charset="0"/>
                <a:ea typeface="Calibri" panose="020F0502020204030204" pitchFamily="34" charset="0"/>
              </a:rPr>
              <a:t>[df['4 What is the Pin Code of where you shop online from?'] = df['4 What is the Pin Code of where you shop online from?'].</a:t>
            </a:r>
            <a:r>
              <a:rPr lang="en-US" dirty="0" err="1">
                <a:solidFill>
                  <a:schemeClr val="accent6">
                    <a:lumMod val="60000"/>
                    <a:lumOff val="40000"/>
                  </a:schemeClr>
                </a:solidFill>
                <a:latin typeface="Arial Narrow" panose="020B0606020202030204" pitchFamily="34" charset="0"/>
                <a:ea typeface="Calibri" panose="020F0502020204030204" pitchFamily="34" charset="0"/>
              </a:rPr>
              <a:t>astype</a:t>
            </a:r>
            <a:r>
              <a:rPr lang="en-US" dirty="0">
                <a:solidFill>
                  <a:schemeClr val="accent6">
                    <a:lumMod val="60000"/>
                    <a:lumOff val="40000"/>
                  </a:schemeClr>
                </a:solidFill>
                <a:latin typeface="Arial Narrow" panose="020B0606020202030204" pitchFamily="34" charset="0"/>
                <a:ea typeface="Calibri" panose="020F0502020204030204" pitchFamily="34" charset="0"/>
              </a:rPr>
              <a:t>("object")]</a:t>
            </a:r>
            <a:endParaRPr lang="en-IN" dirty="0">
              <a:solidFill>
                <a:schemeClr val="accent6">
                  <a:lumMod val="60000"/>
                  <a:lumOff val="40000"/>
                </a:schemeClr>
              </a:solidFill>
              <a:latin typeface="Arial Narrow" panose="020B0606020202030204" pitchFamily="34" charset="0"/>
              <a:ea typeface="Calibri" panose="020F0502020204030204" pitchFamily="34" charset="0"/>
            </a:endParaRPr>
          </a:p>
          <a:p>
            <a:pPr marL="0" indent="0">
              <a:buNone/>
            </a:pPr>
            <a:r>
              <a:rPr lang="en-IN" sz="1800" dirty="0">
                <a:solidFill>
                  <a:schemeClr val="accent4">
                    <a:lumMod val="50000"/>
                  </a:schemeClr>
                </a:solidFill>
                <a:effectLst/>
                <a:latin typeface="Rockwell" panose="02060603020205020403" pitchFamily="18" charset="0"/>
                <a:ea typeface="Calibri" panose="020F0502020204030204" pitchFamily="34" charset="0"/>
              </a:rPr>
              <a:t>2) </a:t>
            </a:r>
            <a:r>
              <a:rPr lang="en-IN" sz="1800" dirty="0">
                <a:solidFill>
                  <a:schemeClr val="accent4">
                    <a:lumMod val="50000"/>
                  </a:schemeClr>
                </a:solidFill>
                <a:effectLst/>
                <a:latin typeface="Arial Narrow" panose="020B0606020202030204" pitchFamily="34" charset="0"/>
                <a:ea typeface="Calibri" panose="020F0502020204030204" pitchFamily="34" charset="0"/>
              </a:rPr>
              <a:t>And the column titles are very descriptive and they look hard to handle and takes extra time to understand and analyse ,so I have changed my column titles into there shorter and easy to understand version which will help us in further analysis.</a:t>
            </a:r>
          </a:p>
          <a:p>
            <a:pPr marL="0" indent="0">
              <a:buNone/>
            </a:pPr>
            <a:endParaRPr lang="en-IN" dirty="0">
              <a:solidFill>
                <a:schemeClr val="accent4">
                  <a:lumMod val="50000"/>
                </a:schemeClr>
              </a:solidFill>
              <a:latin typeface="Arial Narrow" panose="020B0606020202030204" pitchFamily="34" charset="0"/>
              <a:ea typeface="Calibri" panose="020F0502020204030204" pitchFamily="34" charset="0"/>
            </a:endParaRPr>
          </a:p>
          <a:p>
            <a:pPr marL="0" indent="0">
              <a:buNone/>
            </a:pPr>
            <a:endParaRPr lang="en-IN" sz="1800" dirty="0">
              <a:solidFill>
                <a:schemeClr val="accent4">
                  <a:lumMod val="50000"/>
                </a:schemeClr>
              </a:solidFill>
              <a:effectLst/>
              <a:latin typeface="Arial Narrow" panose="020B0606020202030204" pitchFamily="34" charset="0"/>
              <a:ea typeface="Calibri" panose="020F0502020204030204" pitchFamily="34" charset="0"/>
            </a:endParaRPr>
          </a:p>
          <a:p>
            <a:pPr marL="0" indent="0">
              <a:buNone/>
            </a:pPr>
            <a:endParaRPr lang="en-IN" sz="1800" dirty="0">
              <a:solidFill>
                <a:schemeClr val="accent4">
                  <a:lumMod val="75000"/>
                </a:schemeClr>
              </a:solidFill>
              <a:effectLst/>
              <a:latin typeface="Rockwell" panose="02060603020205020403" pitchFamily="18" charset="0"/>
              <a:ea typeface="Calibri" panose="020F0502020204030204" pitchFamily="34" charset="0"/>
            </a:endParaRPr>
          </a:p>
          <a:p>
            <a:pPr marL="0" indent="0">
              <a:buNone/>
            </a:pPr>
            <a:endParaRPr lang="en-IN" dirty="0">
              <a:solidFill>
                <a:srgbClr val="FFFF00"/>
              </a:solidFill>
            </a:endParaRPr>
          </a:p>
        </p:txBody>
      </p:sp>
    </p:spTree>
    <p:custDataLst>
      <p:tags r:id="rId1"/>
    </p:custDataLst>
    <p:extLst>
      <p:ext uri="{BB962C8B-B14F-4D97-AF65-F5344CB8AC3E}">
        <p14:creationId xmlns:p14="http://schemas.microsoft.com/office/powerpoint/2010/main" val="504828486"/>
      </p:ext>
    </p:extLst>
  </p:cSld>
  <p:clrMapOvr>
    <a:masterClrMapping/>
  </p:clrMapOvr>
  <mc:AlternateContent xmlns:mc="http://schemas.openxmlformats.org/markup-compatibility/2006">
    <mc:Choice xmlns:p14="http://schemas.microsoft.com/office/powerpoint/2010/main" Requires="p14">
      <p:transition spd="slow" p14:dur="2000" advTm="11114"/>
    </mc:Choice>
    <mc:Fallback>
      <p:transition spd="slow" advTm="11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4AC-5ADA-4CCB-9C64-68CCA2923650}"/>
              </a:ext>
            </a:extLst>
          </p:cNvPr>
          <p:cNvSpPr>
            <a:spLocks noGrp="1"/>
          </p:cNvSpPr>
          <p:nvPr>
            <p:ph type="title"/>
          </p:nvPr>
        </p:nvSpPr>
        <p:spPr>
          <a:xfrm>
            <a:off x="1154954" y="973668"/>
            <a:ext cx="8761413" cy="706964"/>
          </a:xfrm>
        </p:spPr>
        <p:txBody>
          <a:bodyPr/>
          <a:lstStyle/>
          <a:p>
            <a:r>
              <a:rPr lang="en-US" b="1" dirty="0">
                <a:solidFill>
                  <a:srgbClr val="FFFF00"/>
                </a:solidFill>
              </a:rPr>
              <a:t>7. Data Cleaning</a:t>
            </a:r>
            <a:endParaRPr lang="en-IN" b="1" dirty="0">
              <a:solidFill>
                <a:srgbClr val="FFFF00"/>
              </a:solidFill>
            </a:endParaRPr>
          </a:p>
        </p:txBody>
      </p:sp>
      <p:pic>
        <p:nvPicPr>
          <p:cNvPr id="5" name="Content Placeholder 4">
            <a:extLst>
              <a:ext uri="{FF2B5EF4-FFF2-40B4-BE49-F238E27FC236}">
                <a16:creationId xmlns:a16="http://schemas.microsoft.com/office/drawing/2014/main" id="{312DCCC4-096A-4906-A43D-C395B36CA064}"/>
              </a:ext>
            </a:extLst>
          </p:cNvPr>
          <p:cNvPicPr>
            <a:picLocks noGrp="1" noChangeAspect="1"/>
          </p:cNvPicPr>
          <p:nvPr>
            <p:ph idx="1"/>
          </p:nvPr>
        </p:nvPicPr>
        <p:blipFill>
          <a:blip r:embed="rId3"/>
          <a:stretch>
            <a:fillRect/>
          </a:stretch>
        </p:blipFill>
        <p:spPr>
          <a:xfrm>
            <a:off x="1869440" y="2300442"/>
            <a:ext cx="7355840" cy="3719358"/>
          </a:xfrm>
        </p:spPr>
      </p:pic>
    </p:spTree>
    <p:custDataLst>
      <p:tags r:id="rId1"/>
    </p:custDataLst>
    <p:extLst>
      <p:ext uri="{BB962C8B-B14F-4D97-AF65-F5344CB8AC3E}">
        <p14:creationId xmlns:p14="http://schemas.microsoft.com/office/powerpoint/2010/main" val="3597837199"/>
      </p:ext>
    </p:extLst>
  </p:cSld>
  <p:clrMapOvr>
    <a:masterClrMapping/>
  </p:clrMapOvr>
  <mc:AlternateContent xmlns:mc="http://schemas.openxmlformats.org/markup-compatibility/2006">
    <mc:Choice xmlns:p14="http://schemas.microsoft.com/office/powerpoint/2010/main" Requires="p14">
      <p:transition spd="slow" p14:dur="2000" advTm="4547"/>
    </mc:Choice>
    <mc:Fallback>
      <p:transition spd="slow" advTm="45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578C-1320-4F0D-987F-E91AB28DA85C}"/>
              </a:ext>
            </a:extLst>
          </p:cNvPr>
          <p:cNvSpPr>
            <a:spLocks noGrp="1"/>
          </p:cNvSpPr>
          <p:nvPr>
            <p:ph type="title"/>
          </p:nvPr>
        </p:nvSpPr>
        <p:spPr/>
        <p:txBody>
          <a:bodyPr/>
          <a:lstStyle/>
          <a:p>
            <a:r>
              <a:rPr lang="en-US" b="1" dirty="0">
                <a:solidFill>
                  <a:schemeClr val="accent1"/>
                </a:solidFill>
              </a:rPr>
              <a:t>8.Visualization(Using </a:t>
            </a:r>
            <a:r>
              <a:rPr lang="en-US" b="1" dirty="0" err="1">
                <a:solidFill>
                  <a:schemeClr val="accent1"/>
                </a:solidFill>
              </a:rPr>
              <a:t>sns.countplot</a:t>
            </a:r>
            <a:r>
              <a:rPr lang="en-US" b="1" dirty="0">
                <a:solidFill>
                  <a:schemeClr val="accent1"/>
                </a:solidFill>
              </a:rPr>
              <a:t>)</a:t>
            </a:r>
            <a:br>
              <a:rPr lang="en-US" b="1" dirty="0">
                <a:solidFill>
                  <a:schemeClr val="accent1"/>
                </a:solidFill>
              </a:rPr>
            </a:br>
            <a:endParaRPr lang="en-IN" b="1" dirty="0">
              <a:solidFill>
                <a:schemeClr val="accent1"/>
              </a:solidFill>
            </a:endParaRPr>
          </a:p>
        </p:txBody>
      </p:sp>
      <p:pic>
        <p:nvPicPr>
          <p:cNvPr id="5" name="Content Placeholder 4">
            <a:extLst>
              <a:ext uri="{FF2B5EF4-FFF2-40B4-BE49-F238E27FC236}">
                <a16:creationId xmlns:a16="http://schemas.microsoft.com/office/drawing/2014/main" id="{30A98436-9CA1-40FD-811D-305634E44D6A}"/>
              </a:ext>
            </a:extLst>
          </p:cNvPr>
          <p:cNvPicPr>
            <a:picLocks noGrp="1" noChangeAspect="1"/>
          </p:cNvPicPr>
          <p:nvPr>
            <p:ph idx="1"/>
          </p:nvPr>
        </p:nvPicPr>
        <p:blipFill>
          <a:blip r:embed="rId3"/>
          <a:stretch>
            <a:fillRect/>
          </a:stretch>
        </p:blipFill>
        <p:spPr>
          <a:xfrm>
            <a:off x="991750" y="2468032"/>
            <a:ext cx="2708217" cy="3313008"/>
          </a:xfrm>
        </p:spPr>
      </p:pic>
      <p:pic>
        <p:nvPicPr>
          <p:cNvPr id="7" name="Picture 6">
            <a:extLst>
              <a:ext uri="{FF2B5EF4-FFF2-40B4-BE49-F238E27FC236}">
                <a16:creationId xmlns:a16="http://schemas.microsoft.com/office/drawing/2014/main" id="{E5B3F21F-19AC-4D43-8AA9-2DC73403E0E2}"/>
              </a:ext>
            </a:extLst>
          </p:cNvPr>
          <p:cNvPicPr>
            <a:picLocks noChangeAspect="1"/>
          </p:cNvPicPr>
          <p:nvPr/>
        </p:nvPicPr>
        <p:blipFill>
          <a:blip r:embed="rId4"/>
          <a:stretch>
            <a:fillRect/>
          </a:stretch>
        </p:blipFill>
        <p:spPr>
          <a:xfrm>
            <a:off x="4854181" y="2511915"/>
            <a:ext cx="2627603" cy="3269124"/>
          </a:xfrm>
          <a:prstGeom prst="rect">
            <a:avLst/>
          </a:prstGeom>
        </p:spPr>
      </p:pic>
      <p:pic>
        <p:nvPicPr>
          <p:cNvPr id="9" name="Picture 8">
            <a:extLst>
              <a:ext uri="{FF2B5EF4-FFF2-40B4-BE49-F238E27FC236}">
                <a16:creationId xmlns:a16="http://schemas.microsoft.com/office/drawing/2014/main" id="{A398D71C-C0AE-413C-B31D-080D2A4AC1F5}"/>
              </a:ext>
            </a:extLst>
          </p:cNvPr>
          <p:cNvPicPr>
            <a:picLocks noChangeAspect="1"/>
          </p:cNvPicPr>
          <p:nvPr/>
        </p:nvPicPr>
        <p:blipFill>
          <a:blip r:embed="rId5"/>
          <a:stretch>
            <a:fillRect/>
          </a:stretch>
        </p:blipFill>
        <p:spPr>
          <a:xfrm flipH="1">
            <a:off x="8635999" y="2423622"/>
            <a:ext cx="2369212" cy="3357417"/>
          </a:xfrm>
          <a:prstGeom prst="rect">
            <a:avLst/>
          </a:prstGeom>
        </p:spPr>
      </p:pic>
    </p:spTree>
    <p:custDataLst>
      <p:tags r:id="rId1"/>
    </p:custDataLst>
    <p:extLst>
      <p:ext uri="{BB962C8B-B14F-4D97-AF65-F5344CB8AC3E}">
        <p14:creationId xmlns:p14="http://schemas.microsoft.com/office/powerpoint/2010/main" val="267600530"/>
      </p:ext>
    </p:extLst>
  </p:cSld>
  <p:clrMapOvr>
    <a:masterClrMapping/>
  </p:clrMapOvr>
  <mc:AlternateContent xmlns:mc="http://schemas.openxmlformats.org/markup-compatibility/2006">
    <mc:Choice xmlns:p14="http://schemas.microsoft.com/office/powerpoint/2010/main" Requires="p14">
      <p:transition spd="slow" p14:dur="2000" advTm="7632"/>
    </mc:Choice>
    <mc:Fallback>
      <p:transition spd="slow" advTm="7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CDC12-E539-4181-9663-94A5ACFB0166}"/>
              </a:ext>
            </a:extLst>
          </p:cNvPr>
          <p:cNvPicPr>
            <a:picLocks noChangeAspect="1"/>
          </p:cNvPicPr>
          <p:nvPr/>
        </p:nvPicPr>
        <p:blipFill>
          <a:blip r:embed="rId3"/>
          <a:stretch>
            <a:fillRect/>
          </a:stretch>
        </p:blipFill>
        <p:spPr>
          <a:xfrm>
            <a:off x="342960" y="208280"/>
            <a:ext cx="2426219" cy="3220720"/>
          </a:xfrm>
          <a:prstGeom prst="rect">
            <a:avLst/>
          </a:prstGeom>
        </p:spPr>
      </p:pic>
      <p:pic>
        <p:nvPicPr>
          <p:cNvPr id="5" name="Picture 4">
            <a:extLst>
              <a:ext uri="{FF2B5EF4-FFF2-40B4-BE49-F238E27FC236}">
                <a16:creationId xmlns:a16="http://schemas.microsoft.com/office/drawing/2014/main" id="{930C82C0-CAAA-4316-8762-6E77B7060A56}"/>
              </a:ext>
            </a:extLst>
          </p:cNvPr>
          <p:cNvPicPr>
            <a:picLocks noChangeAspect="1"/>
          </p:cNvPicPr>
          <p:nvPr/>
        </p:nvPicPr>
        <p:blipFill>
          <a:blip r:embed="rId4"/>
          <a:stretch>
            <a:fillRect/>
          </a:stretch>
        </p:blipFill>
        <p:spPr>
          <a:xfrm>
            <a:off x="3176692" y="391160"/>
            <a:ext cx="4560711" cy="2565400"/>
          </a:xfrm>
          <a:prstGeom prst="rect">
            <a:avLst/>
          </a:prstGeom>
        </p:spPr>
      </p:pic>
      <p:pic>
        <p:nvPicPr>
          <p:cNvPr id="7" name="Picture 6">
            <a:extLst>
              <a:ext uri="{FF2B5EF4-FFF2-40B4-BE49-F238E27FC236}">
                <a16:creationId xmlns:a16="http://schemas.microsoft.com/office/drawing/2014/main" id="{F2691490-D601-4C9F-82B4-184DADB71ADF}"/>
              </a:ext>
            </a:extLst>
          </p:cNvPr>
          <p:cNvPicPr>
            <a:picLocks noChangeAspect="1"/>
          </p:cNvPicPr>
          <p:nvPr/>
        </p:nvPicPr>
        <p:blipFill>
          <a:blip r:embed="rId5"/>
          <a:stretch>
            <a:fillRect/>
          </a:stretch>
        </p:blipFill>
        <p:spPr>
          <a:xfrm>
            <a:off x="499480" y="3571240"/>
            <a:ext cx="2234140" cy="3078480"/>
          </a:xfrm>
          <a:prstGeom prst="rect">
            <a:avLst/>
          </a:prstGeom>
        </p:spPr>
      </p:pic>
      <p:pic>
        <p:nvPicPr>
          <p:cNvPr id="9" name="Picture 8">
            <a:extLst>
              <a:ext uri="{FF2B5EF4-FFF2-40B4-BE49-F238E27FC236}">
                <a16:creationId xmlns:a16="http://schemas.microsoft.com/office/drawing/2014/main" id="{8BCB3A8C-BB5C-4A27-956A-FEE6A33C77A2}"/>
              </a:ext>
            </a:extLst>
          </p:cNvPr>
          <p:cNvPicPr>
            <a:picLocks noChangeAspect="1"/>
          </p:cNvPicPr>
          <p:nvPr/>
        </p:nvPicPr>
        <p:blipFill>
          <a:blip r:embed="rId6"/>
          <a:stretch>
            <a:fillRect/>
          </a:stretch>
        </p:blipFill>
        <p:spPr>
          <a:xfrm>
            <a:off x="4034742" y="3314411"/>
            <a:ext cx="2844609" cy="3429000"/>
          </a:xfrm>
          <a:prstGeom prst="rect">
            <a:avLst/>
          </a:prstGeom>
        </p:spPr>
      </p:pic>
      <p:pic>
        <p:nvPicPr>
          <p:cNvPr id="11" name="Picture 10">
            <a:extLst>
              <a:ext uri="{FF2B5EF4-FFF2-40B4-BE49-F238E27FC236}">
                <a16:creationId xmlns:a16="http://schemas.microsoft.com/office/drawing/2014/main" id="{4D371CDD-962F-47C5-B12B-BDAF7C161BDD}"/>
              </a:ext>
            </a:extLst>
          </p:cNvPr>
          <p:cNvPicPr>
            <a:picLocks noChangeAspect="1"/>
          </p:cNvPicPr>
          <p:nvPr/>
        </p:nvPicPr>
        <p:blipFill>
          <a:blip r:embed="rId7"/>
          <a:stretch>
            <a:fillRect/>
          </a:stretch>
        </p:blipFill>
        <p:spPr>
          <a:xfrm>
            <a:off x="7919175" y="3220720"/>
            <a:ext cx="2401585" cy="3429000"/>
          </a:xfrm>
          <a:prstGeom prst="rect">
            <a:avLst/>
          </a:prstGeom>
        </p:spPr>
      </p:pic>
    </p:spTree>
    <p:custDataLst>
      <p:tags r:id="rId1"/>
    </p:custDataLst>
    <p:extLst>
      <p:ext uri="{BB962C8B-B14F-4D97-AF65-F5344CB8AC3E}">
        <p14:creationId xmlns:p14="http://schemas.microsoft.com/office/powerpoint/2010/main" val="1782439423"/>
      </p:ext>
    </p:extLst>
  </p:cSld>
  <p:clrMapOvr>
    <a:masterClrMapping/>
  </p:clrMapOvr>
  <p:transition spd="slow" advTm="1002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F179-E97D-44BE-8CD7-0DE208A378BA}"/>
              </a:ext>
            </a:extLst>
          </p:cNvPr>
          <p:cNvSpPr>
            <a:spLocks noGrp="1"/>
          </p:cNvSpPr>
          <p:nvPr>
            <p:ph type="title"/>
          </p:nvPr>
        </p:nvSpPr>
        <p:spPr/>
        <p:txBody>
          <a:bodyPr/>
          <a:lstStyle/>
          <a:p>
            <a:r>
              <a:rPr lang="en-US" b="1" dirty="0">
                <a:solidFill>
                  <a:schemeClr val="accent6">
                    <a:lumMod val="20000"/>
                    <a:lumOff val="80000"/>
                  </a:schemeClr>
                </a:solidFill>
              </a:rPr>
              <a:t>Observations</a:t>
            </a:r>
            <a:endParaRPr lang="en-IN" b="1" dirty="0">
              <a:solidFill>
                <a:schemeClr val="accent6">
                  <a:lumMod val="20000"/>
                  <a:lumOff val="80000"/>
                </a:schemeClr>
              </a:solidFill>
            </a:endParaRPr>
          </a:p>
        </p:txBody>
      </p:sp>
      <p:sp>
        <p:nvSpPr>
          <p:cNvPr id="3" name="Content Placeholder 2">
            <a:extLst>
              <a:ext uri="{FF2B5EF4-FFF2-40B4-BE49-F238E27FC236}">
                <a16:creationId xmlns:a16="http://schemas.microsoft.com/office/drawing/2014/main" id="{DDBDD8E1-4624-4831-806F-E83F73140840}"/>
              </a:ext>
            </a:extLst>
          </p:cNvPr>
          <p:cNvSpPr>
            <a:spLocks noGrp="1"/>
          </p:cNvSpPr>
          <p:nvPr>
            <p:ph idx="1"/>
          </p:nvPr>
        </p:nvSpPr>
        <p:spPr>
          <a:solidFill>
            <a:schemeClr val="accent6">
              <a:lumMod val="20000"/>
              <a:lumOff val="80000"/>
            </a:schemeClr>
          </a:solidFill>
        </p:spPr>
        <p:txBody>
          <a:bodyPr>
            <a:noAutofit/>
          </a:bodyPr>
          <a:lstStyle/>
          <a:p>
            <a:pPr marL="0" indent="0">
              <a:buNone/>
            </a:pPr>
            <a:r>
              <a:rPr lang="en-US" dirty="0">
                <a:solidFill>
                  <a:schemeClr val="accent1"/>
                </a:solidFill>
                <a:latin typeface="Arial Narrow" panose="020B0606020202030204" pitchFamily="34" charset="0"/>
              </a:rPr>
              <a:t> Similarly I have </a:t>
            </a:r>
            <a:r>
              <a:rPr lang="en-US" dirty="0" err="1">
                <a:solidFill>
                  <a:schemeClr val="accent1"/>
                </a:solidFill>
                <a:latin typeface="Arial Narrow" panose="020B0606020202030204" pitchFamily="34" charset="0"/>
              </a:rPr>
              <a:t>ploted</a:t>
            </a:r>
            <a:r>
              <a:rPr lang="en-US" dirty="0">
                <a:solidFill>
                  <a:schemeClr val="accent1"/>
                </a:solidFill>
                <a:latin typeface="Arial Narrow" panose="020B0606020202030204" pitchFamily="34" charset="0"/>
              </a:rPr>
              <a:t> </a:t>
            </a:r>
            <a:r>
              <a:rPr lang="en-US" dirty="0" err="1">
                <a:solidFill>
                  <a:schemeClr val="accent1"/>
                </a:solidFill>
                <a:latin typeface="Arial Narrow" panose="020B0606020202030204" pitchFamily="34" charset="0"/>
              </a:rPr>
              <a:t>countplots</a:t>
            </a:r>
            <a:r>
              <a:rPr lang="en-US" dirty="0">
                <a:solidFill>
                  <a:schemeClr val="accent1"/>
                </a:solidFill>
                <a:latin typeface="Arial Narrow" panose="020B0606020202030204" pitchFamily="34" charset="0"/>
              </a:rPr>
              <a:t> for every single features and </a:t>
            </a:r>
            <a:r>
              <a:rPr lang="en-US" dirty="0" err="1">
                <a:solidFill>
                  <a:schemeClr val="accent1"/>
                </a:solidFill>
                <a:latin typeface="Arial Narrow" panose="020B0606020202030204" pitchFamily="34" charset="0"/>
              </a:rPr>
              <a:t>ther</a:t>
            </a:r>
            <a:r>
              <a:rPr lang="en-US" dirty="0">
                <a:solidFill>
                  <a:schemeClr val="accent1"/>
                </a:solidFill>
                <a:latin typeface="Arial Narrow" panose="020B0606020202030204" pitchFamily="34" charset="0"/>
              </a:rPr>
              <a:t> are the observation that I made out of it:</a:t>
            </a:r>
          </a:p>
          <a:p>
            <a:r>
              <a:rPr lang="en-US" dirty="0">
                <a:solidFill>
                  <a:srgbClr val="0070C0"/>
                </a:solidFill>
                <a:latin typeface="Arial Narrow" panose="020B0606020202030204" pitchFamily="34" charset="0"/>
              </a:rPr>
              <a:t>Female customer often prefer to purchase more as compared to Male customer </a:t>
            </a:r>
          </a:p>
          <a:p>
            <a:r>
              <a:rPr lang="en-US" dirty="0">
                <a:solidFill>
                  <a:srgbClr val="0070C0"/>
                </a:solidFill>
                <a:latin typeface="Arial Narrow" panose="020B0606020202030204" pitchFamily="34" charset="0"/>
              </a:rPr>
              <a:t>People between 21 to 50 years of age tends shops more.</a:t>
            </a:r>
          </a:p>
          <a:p>
            <a:r>
              <a:rPr lang="en-US" dirty="0">
                <a:solidFill>
                  <a:srgbClr val="0070C0"/>
                </a:solidFill>
                <a:latin typeface="Arial Narrow" panose="020B0606020202030204" pitchFamily="34" charset="0"/>
              </a:rPr>
              <a:t>Delhi has maximum count which means in Delhi the online purchase is high.</a:t>
            </a:r>
          </a:p>
          <a:p>
            <a:r>
              <a:rPr lang="en-US" dirty="0">
                <a:solidFill>
                  <a:srgbClr val="0070C0"/>
                </a:solidFill>
                <a:latin typeface="Arial Narrow" panose="020B0606020202030204" pitchFamily="34" charset="0"/>
              </a:rPr>
              <a:t>A city with pin code 201308 has maximum online shopping, which means in this area people </a:t>
            </a:r>
            <a:r>
              <a:rPr lang="en-US" dirty="0" err="1">
                <a:solidFill>
                  <a:srgbClr val="0070C0"/>
                </a:solidFill>
                <a:latin typeface="Arial Narrow" panose="020B0606020202030204" pitchFamily="34" charset="0"/>
              </a:rPr>
              <a:t>oftenly</a:t>
            </a:r>
            <a:r>
              <a:rPr lang="en-US" dirty="0">
                <a:solidFill>
                  <a:srgbClr val="0070C0"/>
                </a:solidFill>
                <a:latin typeface="Arial Narrow" panose="020B0606020202030204" pitchFamily="34" charset="0"/>
              </a:rPr>
              <a:t> buy/purchase </a:t>
            </a:r>
            <a:r>
              <a:rPr lang="en-US" dirty="0" err="1">
                <a:solidFill>
                  <a:srgbClr val="0070C0"/>
                </a:solidFill>
                <a:latin typeface="Arial Narrow" panose="020B0606020202030204" pitchFamily="34" charset="0"/>
              </a:rPr>
              <a:t>producs</a:t>
            </a:r>
            <a:r>
              <a:rPr lang="en-US" dirty="0">
                <a:solidFill>
                  <a:srgbClr val="0070C0"/>
                </a:solidFill>
                <a:latin typeface="Arial Narrow" panose="020B0606020202030204" pitchFamily="34" charset="0"/>
              </a:rPr>
              <a:t> online.</a:t>
            </a:r>
          </a:p>
          <a:p>
            <a:r>
              <a:rPr lang="en-US" dirty="0">
                <a:solidFill>
                  <a:srgbClr val="0070C0"/>
                </a:solidFill>
                <a:latin typeface="Arial Narrow" panose="020B0606020202030204" pitchFamily="34" charset="0"/>
              </a:rPr>
              <a:t>The count is high for Above 4 years which means people are choosing to shop online since 4 years.</a:t>
            </a:r>
          </a:p>
          <a:p>
            <a:r>
              <a:rPr lang="en-US" dirty="0">
                <a:solidFill>
                  <a:srgbClr val="0070C0"/>
                </a:solidFill>
                <a:latin typeface="Arial Narrow" panose="020B0606020202030204" pitchFamily="34" charset="0"/>
              </a:rPr>
              <a:t>The count is high for less than 10 </a:t>
            </a:r>
            <a:r>
              <a:rPr lang="en-US" dirty="0" err="1">
                <a:solidFill>
                  <a:srgbClr val="0070C0"/>
                </a:solidFill>
                <a:latin typeface="Arial Narrow" panose="020B0606020202030204" pitchFamily="34" charset="0"/>
              </a:rPr>
              <a:t>times.People</a:t>
            </a:r>
            <a:r>
              <a:rPr lang="en-US" dirty="0">
                <a:solidFill>
                  <a:srgbClr val="0070C0"/>
                </a:solidFill>
                <a:latin typeface="Arial Narrow" panose="020B0606020202030204" pitchFamily="34" charset="0"/>
              </a:rPr>
              <a:t> who are shopping less than 10 times (usually during any festival or may be some special </a:t>
            </a:r>
            <a:r>
              <a:rPr lang="en-US" dirty="0" err="1">
                <a:solidFill>
                  <a:srgbClr val="0070C0"/>
                </a:solidFill>
                <a:latin typeface="Arial Narrow" panose="020B0606020202030204" pitchFamily="34" charset="0"/>
              </a:rPr>
              <a:t>occation</a:t>
            </a:r>
            <a:r>
              <a:rPr lang="en-US" dirty="0">
                <a:solidFill>
                  <a:srgbClr val="0070C0"/>
                </a:solidFill>
                <a:latin typeface="Arial Narrow" panose="020B0606020202030204" pitchFamily="34" charset="0"/>
              </a:rPr>
              <a:t>) per year are more in number.</a:t>
            </a:r>
          </a:p>
          <a:p>
            <a:r>
              <a:rPr lang="en-US" dirty="0">
                <a:solidFill>
                  <a:srgbClr val="0070C0"/>
                </a:solidFill>
                <a:latin typeface="Arial Narrow" panose="020B0606020202030204" pitchFamily="34" charset="0"/>
              </a:rPr>
              <a:t>Most of the customer uses there mobile internet to shop online, which seems to be more </a:t>
            </a:r>
            <a:r>
              <a:rPr lang="en-US" dirty="0" err="1">
                <a:solidFill>
                  <a:srgbClr val="0070C0"/>
                </a:solidFill>
                <a:latin typeface="Arial Narrow" panose="020B0606020202030204" pitchFamily="34" charset="0"/>
              </a:rPr>
              <a:t>convinient</a:t>
            </a:r>
            <a:r>
              <a:rPr lang="en-US" dirty="0">
                <a:solidFill>
                  <a:srgbClr val="0070C0"/>
                </a:solidFill>
                <a:latin typeface="Arial Narrow" panose="020B0606020202030204" pitchFamily="34" charset="0"/>
              </a:rPr>
              <a:t> to use.</a:t>
            </a:r>
          </a:p>
          <a:p>
            <a:r>
              <a:rPr lang="en-US" dirty="0">
                <a:solidFill>
                  <a:srgbClr val="0070C0"/>
                </a:solidFill>
                <a:latin typeface="Arial Narrow" panose="020B0606020202030204" pitchFamily="34" charset="0"/>
              </a:rPr>
              <a:t>Maximum customers uses smartphones while </a:t>
            </a:r>
            <a:r>
              <a:rPr lang="en-US" dirty="0" err="1">
                <a:solidFill>
                  <a:srgbClr val="0070C0"/>
                </a:solidFill>
                <a:latin typeface="Arial Narrow" panose="020B0606020202030204" pitchFamily="34" charset="0"/>
              </a:rPr>
              <a:t>shopping,which</a:t>
            </a:r>
            <a:r>
              <a:rPr lang="en-US" dirty="0">
                <a:solidFill>
                  <a:srgbClr val="0070C0"/>
                </a:solidFill>
                <a:latin typeface="Arial Narrow" panose="020B0606020202030204" pitchFamily="34" charset="0"/>
              </a:rPr>
              <a:t> is easy to operate.</a:t>
            </a:r>
          </a:p>
          <a:p>
            <a:pPr marL="0" indent="0">
              <a:buNone/>
            </a:pPr>
            <a:endParaRPr lang="en-US" dirty="0">
              <a:solidFill>
                <a:schemeClr val="accent1"/>
              </a:solidFill>
              <a:latin typeface="Arial Narrow" panose="020B0606020202030204" pitchFamily="34" charset="0"/>
            </a:endParaRPr>
          </a:p>
          <a:p>
            <a:pPr marL="0" indent="0">
              <a:buNone/>
            </a:pPr>
            <a:endParaRPr lang="en-IN" dirty="0">
              <a:solidFill>
                <a:schemeClr val="accent1"/>
              </a:solidFill>
              <a:latin typeface="Arial Narrow" panose="020B0606020202030204" pitchFamily="34" charset="0"/>
            </a:endParaRPr>
          </a:p>
        </p:txBody>
      </p:sp>
    </p:spTree>
    <p:extLst>
      <p:ext uri="{BB962C8B-B14F-4D97-AF65-F5344CB8AC3E}">
        <p14:creationId xmlns:p14="http://schemas.microsoft.com/office/powerpoint/2010/main" val="1578042441"/>
      </p:ext>
    </p:extLst>
  </p:cSld>
  <p:clrMapOvr>
    <a:masterClrMapping/>
  </p:clrMapOvr>
  <mc:AlternateContent xmlns:mc="http://schemas.openxmlformats.org/markup-compatibility/2006">
    <mc:Choice xmlns:p14="http://schemas.microsoft.com/office/powerpoint/2010/main" Requires="p14">
      <p:transition spd="slow" p14:dur="1500" advTm="17">
        <p:split orient="vert"/>
      </p:transition>
    </mc:Choice>
    <mc:Fallback>
      <p:transition spd="slow" advTm="17">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B17D5-7B79-41F0-AAD9-B375A332789D}"/>
              </a:ext>
            </a:extLst>
          </p:cNvPr>
          <p:cNvSpPr>
            <a:spLocks noGrp="1"/>
          </p:cNvSpPr>
          <p:nvPr>
            <p:ph idx="4294967295"/>
          </p:nvPr>
        </p:nvSpPr>
        <p:spPr>
          <a:xfrm>
            <a:off x="79899" y="204187"/>
            <a:ext cx="11594238" cy="6365290"/>
          </a:xfrm>
          <a:solidFill>
            <a:schemeClr val="accent6">
              <a:lumMod val="20000"/>
              <a:lumOff val="80000"/>
            </a:schemeClr>
          </a:solidFill>
        </p:spPr>
        <p:txBody>
          <a:bodyPr>
            <a:normAutofit fontScale="92500" lnSpcReduction="20000"/>
          </a:bodyPr>
          <a:lstStyle/>
          <a:p>
            <a:r>
              <a:rPr lang="en-US" dirty="0">
                <a:solidFill>
                  <a:srgbClr val="0070C0"/>
                </a:solidFill>
                <a:latin typeface="Arial Narrow" panose="020B0606020202030204" pitchFamily="34" charset="0"/>
              </a:rPr>
              <a:t>Mobile screen size has maximum count for </a:t>
            </a:r>
            <a:r>
              <a:rPr lang="en-US" dirty="0" err="1">
                <a:solidFill>
                  <a:srgbClr val="0070C0"/>
                </a:solidFill>
                <a:latin typeface="Arial Narrow" panose="020B0606020202030204" pitchFamily="34" charset="0"/>
              </a:rPr>
              <a:t>others,and</a:t>
            </a:r>
            <a:r>
              <a:rPr lang="en-US" dirty="0">
                <a:solidFill>
                  <a:srgbClr val="0070C0"/>
                </a:solidFill>
                <a:latin typeface="Arial Narrow" panose="020B0606020202030204" pitchFamily="34" charset="0"/>
              </a:rPr>
              <a:t> 2nd most count is for 5.5 which is the most used screen size.</a:t>
            </a:r>
          </a:p>
          <a:p>
            <a:r>
              <a:rPr lang="en-US" dirty="0">
                <a:solidFill>
                  <a:srgbClr val="0070C0"/>
                </a:solidFill>
                <a:latin typeface="Arial Narrow" panose="020B0606020202030204" pitchFamily="34" charset="0"/>
              </a:rPr>
              <a:t>Customers with OS windows/windows mobile are more in </a:t>
            </a:r>
            <a:r>
              <a:rPr lang="en-US" dirty="0" err="1">
                <a:solidFill>
                  <a:srgbClr val="0070C0"/>
                </a:solidFill>
                <a:latin typeface="Arial Narrow" panose="020B0606020202030204" pitchFamily="34" charset="0"/>
              </a:rPr>
              <a:t>number,as</a:t>
            </a:r>
            <a:r>
              <a:rPr lang="en-US" dirty="0">
                <a:solidFill>
                  <a:srgbClr val="0070C0"/>
                </a:solidFill>
                <a:latin typeface="Arial Narrow" panose="020B0606020202030204" pitchFamily="34" charset="0"/>
              </a:rPr>
              <a:t> it's the most common OS.</a:t>
            </a:r>
          </a:p>
          <a:p>
            <a:r>
              <a:rPr lang="en-US" dirty="0">
                <a:solidFill>
                  <a:srgbClr val="0070C0"/>
                </a:solidFill>
                <a:latin typeface="Arial Narrow" panose="020B0606020202030204" pitchFamily="34" charset="0"/>
              </a:rPr>
              <a:t>Most of the customers uses chrome </a:t>
            </a:r>
            <a:r>
              <a:rPr lang="en-US" dirty="0" err="1">
                <a:solidFill>
                  <a:srgbClr val="0070C0"/>
                </a:solidFill>
                <a:latin typeface="Arial Narrow" panose="020B0606020202030204" pitchFamily="34" charset="0"/>
              </a:rPr>
              <a:t>browser,which</a:t>
            </a:r>
            <a:r>
              <a:rPr lang="en-US" dirty="0">
                <a:solidFill>
                  <a:srgbClr val="0070C0"/>
                </a:solidFill>
                <a:latin typeface="Arial Narrow" panose="020B0606020202030204" pitchFamily="34" charset="0"/>
              </a:rPr>
              <a:t> seems to be best in market and easy to use.</a:t>
            </a:r>
          </a:p>
          <a:p>
            <a:r>
              <a:rPr lang="en-US" dirty="0">
                <a:solidFill>
                  <a:srgbClr val="0070C0"/>
                </a:solidFill>
                <a:latin typeface="Arial Narrow" panose="020B0606020202030204" pitchFamily="34" charset="0"/>
              </a:rPr>
              <a:t>Most of the customers used Search engine to reach there favorite online store for the first time , as search engine shows variety of similar product from n-number of sites.</a:t>
            </a:r>
          </a:p>
          <a:p>
            <a:r>
              <a:rPr lang="en-US" dirty="0">
                <a:solidFill>
                  <a:srgbClr val="0070C0"/>
                </a:solidFill>
                <a:latin typeface="Arial Narrow" panose="020B0606020202030204" pitchFamily="34" charset="0"/>
              </a:rPr>
              <a:t>After first visit most of the customers are reaching the online store through Search engine, Via application and Direct </a:t>
            </a:r>
            <a:r>
              <a:rPr lang="en-US" dirty="0" err="1">
                <a:solidFill>
                  <a:srgbClr val="0070C0"/>
                </a:solidFill>
                <a:latin typeface="Arial Narrow" panose="020B0606020202030204" pitchFamily="34" charset="0"/>
              </a:rPr>
              <a:t>Url</a:t>
            </a:r>
            <a:r>
              <a:rPr lang="en-US" dirty="0">
                <a:solidFill>
                  <a:srgbClr val="0070C0"/>
                </a:solidFill>
                <a:latin typeface="Arial Narrow" panose="020B0606020202030204" pitchFamily="34" charset="0"/>
              </a:rPr>
              <a:t>.</a:t>
            </a:r>
          </a:p>
          <a:p>
            <a:r>
              <a:rPr lang="en-US" dirty="0">
                <a:solidFill>
                  <a:srgbClr val="0070C0"/>
                </a:solidFill>
                <a:latin typeface="Arial Narrow" panose="020B0606020202030204" pitchFamily="34" charset="0"/>
              </a:rPr>
              <a:t>Most of the customers are exploring the e-retail store more than 6 mins before making purchase decision (checking all info and deciding which one to buy usually take time).</a:t>
            </a:r>
          </a:p>
          <a:p>
            <a:r>
              <a:rPr lang="en-US" dirty="0">
                <a:solidFill>
                  <a:srgbClr val="0070C0"/>
                </a:solidFill>
                <a:latin typeface="Arial Narrow" panose="020B0606020202030204" pitchFamily="34" charset="0"/>
              </a:rPr>
              <a:t>Maximum customers are using credit/debit cards for there payment(most </a:t>
            </a:r>
            <a:r>
              <a:rPr lang="en-US" dirty="0" err="1">
                <a:solidFill>
                  <a:srgbClr val="0070C0"/>
                </a:solidFill>
                <a:latin typeface="Arial Narrow" panose="020B0606020202030204" pitchFamily="34" charset="0"/>
              </a:rPr>
              <a:t>convinient</a:t>
            </a:r>
            <a:r>
              <a:rPr lang="en-US" dirty="0">
                <a:solidFill>
                  <a:srgbClr val="0070C0"/>
                </a:solidFill>
                <a:latin typeface="Arial Narrow" panose="020B0606020202030204" pitchFamily="34" charset="0"/>
              </a:rPr>
              <a:t> and easy to use).</a:t>
            </a:r>
          </a:p>
          <a:p>
            <a:r>
              <a:rPr lang="en-US" dirty="0">
                <a:solidFill>
                  <a:srgbClr val="0070C0"/>
                </a:solidFill>
                <a:latin typeface="Arial Narrow" panose="020B0606020202030204" pitchFamily="34" charset="0"/>
              </a:rPr>
              <a:t>The count of abandon is high for sometimes, which means people who are abandoning sometimes are more.</a:t>
            </a:r>
          </a:p>
          <a:p>
            <a:r>
              <a:rPr lang="en-US" dirty="0">
                <a:solidFill>
                  <a:srgbClr val="0070C0"/>
                </a:solidFill>
                <a:latin typeface="Arial Narrow" panose="020B0606020202030204" pitchFamily="34" charset="0"/>
              </a:rPr>
              <a:t>Most of the customers are abandoning because to get better alternative offers , which seems to be obvious usually we prefer good product at cheaper price.</a:t>
            </a:r>
          </a:p>
          <a:p>
            <a:r>
              <a:rPr lang="en-US" dirty="0">
                <a:solidFill>
                  <a:srgbClr val="0070C0"/>
                </a:solidFill>
                <a:latin typeface="Arial Narrow" panose="020B0606020202030204" pitchFamily="34" charset="0"/>
              </a:rPr>
              <a:t>Most of the customers are agreeing that the content should be easy to understand on the website.</a:t>
            </a:r>
          </a:p>
          <a:p>
            <a:r>
              <a:rPr lang="en-US" dirty="0">
                <a:solidFill>
                  <a:srgbClr val="0070C0"/>
                </a:solidFill>
                <a:latin typeface="Arial Narrow" panose="020B0606020202030204" pitchFamily="34" charset="0"/>
              </a:rPr>
              <a:t>Most of the customers are agreeing that the Information on similar </a:t>
            </a:r>
            <a:r>
              <a:rPr lang="en-US" dirty="0" err="1">
                <a:solidFill>
                  <a:srgbClr val="0070C0"/>
                </a:solidFill>
                <a:latin typeface="Arial Narrow" panose="020B0606020202030204" pitchFamily="34" charset="0"/>
              </a:rPr>
              <a:t>prodct</a:t>
            </a:r>
            <a:r>
              <a:rPr lang="en-US" dirty="0">
                <a:solidFill>
                  <a:srgbClr val="0070C0"/>
                </a:solidFill>
                <a:latin typeface="Arial Narrow" panose="020B0606020202030204" pitchFamily="34" charset="0"/>
              </a:rPr>
              <a:t> to the one highlighted is important for product comparison.</a:t>
            </a:r>
          </a:p>
          <a:p>
            <a:r>
              <a:rPr lang="en-US" dirty="0">
                <a:solidFill>
                  <a:srgbClr val="0070C0"/>
                </a:solidFill>
                <a:latin typeface="Arial Narrow" panose="020B0606020202030204" pitchFamily="34" charset="0"/>
              </a:rPr>
              <a:t>Most of the customers are agreeing that the Complete information on listed seller and product being offered is important for purchase decision.</a:t>
            </a:r>
          </a:p>
          <a:p>
            <a:r>
              <a:rPr lang="en-US" dirty="0">
                <a:solidFill>
                  <a:srgbClr val="0070C0"/>
                </a:solidFill>
                <a:latin typeface="Arial Narrow" panose="020B0606020202030204" pitchFamily="34" charset="0"/>
              </a:rPr>
              <a:t>Most of the customers agrees that the relevant information on listed products must be stated clearly(as there should be no room for any kind of error or misunderstanding).</a:t>
            </a:r>
          </a:p>
          <a:p>
            <a:r>
              <a:rPr lang="en-US" dirty="0">
                <a:solidFill>
                  <a:srgbClr val="0070C0"/>
                </a:solidFill>
                <a:latin typeface="Arial Narrow" panose="020B0606020202030204" pitchFamily="34" charset="0"/>
              </a:rPr>
              <a:t>Maximum customers are agreeing that it should be easy to navigate in websites.</a:t>
            </a:r>
          </a:p>
          <a:p>
            <a:r>
              <a:rPr lang="en-US" dirty="0">
                <a:solidFill>
                  <a:srgbClr val="0070C0"/>
                </a:solidFill>
                <a:latin typeface="Arial Narrow" panose="020B0606020202030204" pitchFamily="34" charset="0"/>
              </a:rPr>
              <a:t>Maximum customers are agreeing that loading and processing speed should be high.</a:t>
            </a:r>
            <a:endParaRPr lang="en-IN" dirty="0">
              <a:solidFill>
                <a:srgbClr val="0070C0"/>
              </a:solidFill>
              <a:latin typeface="Arial Narrow" panose="020B0606020202030204" pitchFamily="34" charset="0"/>
            </a:endParaRPr>
          </a:p>
        </p:txBody>
      </p:sp>
    </p:spTree>
    <p:extLst>
      <p:ext uri="{BB962C8B-B14F-4D97-AF65-F5344CB8AC3E}">
        <p14:creationId xmlns:p14="http://schemas.microsoft.com/office/powerpoint/2010/main" val="1216376411"/>
      </p:ext>
    </p:extLst>
  </p:cSld>
  <p:clrMapOvr>
    <a:masterClrMapping/>
  </p:clrMapOvr>
  <mc:AlternateContent xmlns:mc="http://schemas.openxmlformats.org/markup-compatibility/2006">
    <mc:Choice xmlns:p14="http://schemas.microsoft.com/office/powerpoint/2010/main" Requires="p14">
      <p:transition spd="slow" p14:dur="3400" advTm="3196">
        <p14:reveal/>
      </p:transition>
    </mc:Choice>
    <mc:Fallback>
      <p:transition spd="slow" advTm="319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C009C2-8DCE-4A16-AB40-86490B87F3AB}"/>
              </a:ext>
            </a:extLst>
          </p:cNvPr>
          <p:cNvSpPr>
            <a:spLocks noGrp="1"/>
          </p:cNvSpPr>
          <p:nvPr>
            <p:ph idx="4294967295"/>
          </p:nvPr>
        </p:nvSpPr>
        <p:spPr>
          <a:xfrm>
            <a:off x="0" y="1"/>
            <a:ext cx="12191999" cy="6857999"/>
          </a:xfrm>
          <a:solidFill>
            <a:schemeClr val="accent6">
              <a:lumMod val="20000"/>
              <a:lumOff val="80000"/>
            </a:schemeClr>
          </a:solidFill>
        </p:spPr>
        <p:txBody>
          <a:bodyPr>
            <a:normAutofit fontScale="92500" lnSpcReduction="20000"/>
          </a:bodyPr>
          <a:lstStyle/>
          <a:p>
            <a:r>
              <a:rPr lang="en-US" dirty="0">
                <a:solidFill>
                  <a:srgbClr val="0070C0"/>
                </a:solidFill>
              </a:rPr>
              <a:t>Maximum customers agrees to have user friendly interface of the website.</a:t>
            </a:r>
          </a:p>
          <a:p>
            <a:r>
              <a:rPr lang="en-US" dirty="0">
                <a:solidFill>
                  <a:srgbClr val="0070C0"/>
                </a:solidFill>
              </a:rPr>
              <a:t>Maximum customers agrees to have convenient payment methods.</a:t>
            </a:r>
          </a:p>
          <a:p>
            <a:r>
              <a:rPr lang="en-US" dirty="0">
                <a:solidFill>
                  <a:srgbClr val="0070C0"/>
                </a:solidFill>
              </a:rPr>
              <a:t>Maximum customers Trust that the online retail store will fulfill its part of the transaction at the stipulated time.</a:t>
            </a:r>
          </a:p>
          <a:p>
            <a:r>
              <a:rPr lang="en-US" dirty="0">
                <a:solidFill>
                  <a:srgbClr val="0070C0"/>
                </a:solidFill>
              </a:rPr>
              <a:t>Maximum customers agrees to have Empathy (readiness to assist with queries) towards the customers.</a:t>
            </a:r>
          </a:p>
          <a:p>
            <a:r>
              <a:rPr lang="en-US" dirty="0">
                <a:solidFill>
                  <a:srgbClr val="0070C0"/>
                </a:solidFill>
              </a:rPr>
              <a:t>Maximum customers agrees to have the ability to guarantee the privacy of the customer.</a:t>
            </a:r>
          </a:p>
          <a:p>
            <a:r>
              <a:rPr lang="en-US" dirty="0">
                <a:solidFill>
                  <a:srgbClr val="0070C0"/>
                </a:solidFill>
              </a:rPr>
              <a:t>Maximum customers agrees to have Responsiveness, availability of several communication channels (email, online rep, twitter, phone etc.).</a:t>
            </a:r>
          </a:p>
          <a:p>
            <a:r>
              <a:rPr lang="en-US" dirty="0">
                <a:solidFill>
                  <a:srgbClr val="0070C0"/>
                </a:solidFill>
              </a:rPr>
              <a:t>Maximum customers agrees to have Online shopping gives monetary benefit and discounts.</a:t>
            </a:r>
          </a:p>
          <a:p>
            <a:r>
              <a:rPr lang="en-US" dirty="0">
                <a:solidFill>
                  <a:srgbClr val="0070C0"/>
                </a:solidFill>
              </a:rPr>
              <a:t>Maximum customers agrees to have Enjoyment is derived from shopping online.</a:t>
            </a:r>
          </a:p>
          <a:p>
            <a:r>
              <a:rPr lang="en-US" dirty="0">
                <a:solidFill>
                  <a:srgbClr val="0070C0"/>
                </a:solidFill>
              </a:rPr>
              <a:t>Maximum customers agrees to have Shopping online is convenient and flexible.</a:t>
            </a:r>
          </a:p>
          <a:p>
            <a:r>
              <a:rPr lang="en-US" dirty="0">
                <a:solidFill>
                  <a:srgbClr val="0070C0"/>
                </a:solidFill>
              </a:rPr>
              <a:t>Maximum customers agrees that Return and replacement policy of the e-tailer is important for purchase decision.</a:t>
            </a:r>
          </a:p>
          <a:p>
            <a:r>
              <a:rPr lang="en-US" dirty="0">
                <a:solidFill>
                  <a:srgbClr val="0070C0"/>
                </a:solidFill>
              </a:rPr>
              <a:t>Maximum customers agrees that Gaining access to loyalty programs is a benefit of shopping online.</a:t>
            </a:r>
          </a:p>
          <a:p>
            <a:r>
              <a:rPr lang="en-US" dirty="0">
                <a:solidFill>
                  <a:srgbClr val="0070C0"/>
                </a:solidFill>
              </a:rPr>
              <a:t>Maximum customers agrees that Displaying quality Information on the website improves satisfaction of customers.</a:t>
            </a:r>
          </a:p>
          <a:p>
            <a:r>
              <a:rPr lang="en-US" dirty="0">
                <a:solidFill>
                  <a:srgbClr val="0070C0"/>
                </a:solidFill>
              </a:rPr>
              <a:t>Maximum customers agrees that User derive satisfaction while shopping on a good quality website or application.</a:t>
            </a:r>
          </a:p>
          <a:p>
            <a:r>
              <a:rPr lang="en-US" dirty="0">
                <a:solidFill>
                  <a:srgbClr val="0070C0"/>
                </a:solidFill>
              </a:rPr>
              <a:t>Maximum customers agrees that Net Benefit derived from shopping online can lead to users satisfaction.</a:t>
            </a:r>
          </a:p>
          <a:p>
            <a:r>
              <a:rPr lang="en-US" dirty="0">
                <a:solidFill>
                  <a:srgbClr val="0070C0"/>
                </a:solidFill>
              </a:rPr>
              <a:t>Maximum customers agrees that User satisfaction cannot exist without trust.</a:t>
            </a:r>
          </a:p>
          <a:p>
            <a:r>
              <a:rPr lang="en-US" dirty="0">
                <a:solidFill>
                  <a:srgbClr val="0070C0"/>
                </a:solidFill>
              </a:rPr>
              <a:t>Maximum customers agrees to have Offering a wide variety of listed product in several category.</a:t>
            </a:r>
          </a:p>
          <a:p>
            <a:r>
              <a:rPr lang="en-US" dirty="0">
                <a:solidFill>
                  <a:srgbClr val="0070C0"/>
                </a:solidFill>
              </a:rPr>
              <a:t>Maximum customers agrees to have Provision of complete and relevant product information.</a:t>
            </a:r>
            <a:endParaRPr lang="en-IN" dirty="0">
              <a:solidFill>
                <a:srgbClr val="0070C0"/>
              </a:solidFill>
            </a:endParaRPr>
          </a:p>
        </p:txBody>
      </p:sp>
    </p:spTree>
    <p:extLst>
      <p:ext uri="{BB962C8B-B14F-4D97-AF65-F5344CB8AC3E}">
        <p14:creationId xmlns:p14="http://schemas.microsoft.com/office/powerpoint/2010/main" val="3596098643"/>
      </p:ext>
    </p:extLst>
  </p:cSld>
  <p:clrMapOvr>
    <a:masterClrMapping/>
  </p:clrMapOvr>
  <p:transition spd="slow" advTm="3078">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BF07F-3508-42FF-B9D2-83D1E9A73FBA}"/>
              </a:ext>
            </a:extLst>
          </p:cNvPr>
          <p:cNvSpPr>
            <a:spLocks noGrp="1"/>
          </p:cNvSpPr>
          <p:nvPr>
            <p:ph idx="1"/>
          </p:nvPr>
        </p:nvSpPr>
        <p:spPr>
          <a:xfrm>
            <a:off x="0" y="0"/>
            <a:ext cx="12192000" cy="6858000"/>
          </a:xfrm>
          <a:solidFill>
            <a:schemeClr val="accent6">
              <a:lumMod val="20000"/>
              <a:lumOff val="80000"/>
            </a:schemeClr>
          </a:solidFill>
        </p:spPr>
        <p:txBody>
          <a:bodyPr/>
          <a:lstStyle/>
          <a:p>
            <a:r>
              <a:rPr lang="en-US" dirty="0">
                <a:solidFill>
                  <a:srgbClr val="0070C0"/>
                </a:solidFill>
                <a:latin typeface="Arial Narrow" panose="020B0606020202030204" pitchFamily="34" charset="0"/>
              </a:rPr>
              <a:t>Maximum customers agrees to have Monetary savings.</a:t>
            </a:r>
          </a:p>
          <a:p>
            <a:r>
              <a:rPr lang="en-US" dirty="0">
                <a:solidFill>
                  <a:srgbClr val="0070C0"/>
                </a:solidFill>
                <a:latin typeface="Arial Narrow" panose="020B0606020202030204" pitchFamily="34" charset="0"/>
              </a:rPr>
              <a:t>Maximum customers agrees to have the Convenience of patronizing the online retailer.</a:t>
            </a:r>
          </a:p>
          <a:p>
            <a:r>
              <a:rPr lang="en-US" dirty="0">
                <a:solidFill>
                  <a:srgbClr val="0070C0"/>
                </a:solidFill>
                <a:latin typeface="Arial Narrow" panose="020B0606020202030204" pitchFamily="34" charset="0"/>
              </a:rPr>
              <a:t>Maximum customers agrees that Shopping on the website gives you the sense of adventure.</a:t>
            </a:r>
          </a:p>
          <a:p>
            <a:r>
              <a:rPr lang="en-US" dirty="0">
                <a:solidFill>
                  <a:srgbClr val="0070C0"/>
                </a:solidFill>
                <a:latin typeface="Arial Narrow" panose="020B0606020202030204" pitchFamily="34" charset="0"/>
              </a:rPr>
              <a:t>Maximum customers agrees that Shopping on your preferred e-tailer enhances your social status.</a:t>
            </a:r>
          </a:p>
          <a:p>
            <a:r>
              <a:rPr lang="en-US" dirty="0">
                <a:solidFill>
                  <a:srgbClr val="0070C0"/>
                </a:solidFill>
                <a:latin typeface="Arial Narrow" panose="020B0606020202030204" pitchFamily="34" charset="0"/>
              </a:rPr>
              <a:t>Maximum customers agrees that You feel gratification shopping on your favorite e-tailer.</a:t>
            </a:r>
          </a:p>
          <a:p>
            <a:r>
              <a:rPr lang="en-US" dirty="0">
                <a:solidFill>
                  <a:srgbClr val="0070C0"/>
                </a:solidFill>
                <a:latin typeface="Arial Narrow" panose="020B0606020202030204" pitchFamily="34" charset="0"/>
              </a:rPr>
              <a:t>Maximum customers agrees that Shopping on the website helps you fulfill certain roles.</a:t>
            </a:r>
          </a:p>
          <a:p>
            <a:r>
              <a:rPr lang="en-US" dirty="0">
                <a:solidFill>
                  <a:srgbClr val="0070C0"/>
                </a:solidFill>
                <a:latin typeface="Arial Narrow" panose="020B0606020202030204" pitchFamily="34" charset="0"/>
              </a:rPr>
              <a:t>Maximum customers agrees to Getting value for money spent.</a:t>
            </a:r>
          </a:p>
          <a:p>
            <a:endParaRPr lang="en-US" dirty="0">
              <a:solidFill>
                <a:srgbClr val="0070C0"/>
              </a:solidFill>
              <a:latin typeface="Arial Narrow" panose="020B0606020202030204" pitchFamily="34" charset="0"/>
            </a:endParaRPr>
          </a:p>
          <a:p>
            <a:pPr marL="0" indent="0">
              <a:buNone/>
            </a:pPr>
            <a:r>
              <a:rPr lang="en-US" dirty="0">
                <a:solidFill>
                  <a:srgbClr val="0070C0"/>
                </a:solidFill>
                <a:latin typeface="Arial Narrow" panose="020B0606020202030204" pitchFamily="34" charset="0"/>
              </a:rPr>
              <a:t>From column 47 onward column contain info about e-retail sites and observation from that is :</a:t>
            </a:r>
          </a:p>
          <a:p>
            <a:pPr>
              <a:buAutoNum type="arabicParenR"/>
            </a:pPr>
            <a:r>
              <a:rPr lang="en-US" dirty="0">
                <a:solidFill>
                  <a:srgbClr val="0070C0"/>
                </a:solidFill>
                <a:latin typeface="Arial Narrow" panose="020B0606020202030204" pitchFamily="34" charset="0"/>
              </a:rPr>
              <a:t>Amazon and </a:t>
            </a:r>
            <a:r>
              <a:rPr lang="en-US" dirty="0" err="1">
                <a:solidFill>
                  <a:srgbClr val="0070C0"/>
                </a:solidFill>
                <a:latin typeface="Arial Narrow" panose="020B0606020202030204" pitchFamily="34" charset="0"/>
              </a:rPr>
              <a:t>flipkart</a:t>
            </a:r>
            <a:r>
              <a:rPr lang="en-US" dirty="0">
                <a:solidFill>
                  <a:srgbClr val="0070C0"/>
                </a:solidFill>
                <a:latin typeface="Arial Narrow" panose="020B0606020202030204" pitchFamily="34" charset="0"/>
              </a:rPr>
              <a:t> is  performing best in all given parameter</a:t>
            </a:r>
          </a:p>
          <a:p>
            <a:pPr>
              <a:buAutoNum type="arabicParenR"/>
            </a:pPr>
            <a:r>
              <a:rPr lang="en-US" dirty="0">
                <a:solidFill>
                  <a:srgbClr val="0070C0"/>
                </a:solidFill>
                <a:latin typeface="Arial Narrow" panose="020B0606020202030204" pitchFamily="34" charset="0"/>
              </a:rPr>
              <a:t>And are mostly recommended by customer</a:t>
            </a:r>
          </a:p>
          <a:p>
            <a:pPr>
              <a:buAutoNum type="arabicParenR"/>
            </a:pPr>
            <a:r>
              <a:rPr lang="en-US" dirty="0">
                <a:solidFill>
                  <a:srgbClr val="0070C0"/>
                </a:solidFill>
                <a:latin typeface="Arial Narrow" panose="020B0606020202030204" pitchFamily="34" charset="0"/>
              </a:rPr>
              <a:t>These 2 have more advantage over disadvantage</a:t>
            </a:r>
          </a:p>
          <a:p>
            <a:pPr>
              <a:buAutoNum type="arabicParenR"/>
            </a:pPr>
            <a:endParaRPr lang="en-US" dirty="0">
              <a:solidFill>
                <a:srgbClr val="0070C0"/>
              </a:solidFill>
              <a:latin typeface="Arial Narrow" panose="020B0606020202030204" pitchFamily="34" charset="0"/>
            </a:endParaRPr>
          </a:p>
          <a:p>
            <a:pPr>
              <a:buAutoNum type="arabicParenR"/>
            </a:pPr>
            <a:endParaRPr lang="en-US" b="1" dirty="0">
              <a:solidFill>
                <a:srgbClr val="0070C0"/>
              </a:solidFill>
              <a:latin typeface="Arial Narrow" panose="020B0606020202030204" pitchFamily="34" charset="0"/>
            </a:endParaRPr>
          </a:p>
          <a:p>
            <a:pPr marL="0" indent="0">
              <a:buNone/>
            </a:pPr>
            <a:r>
              <a:rPr lang="en-US" b="1" dirty="0">
                <a:solidFill>
                  <a:srgbClr val="0070C0"/>
                </a:solidFill>
                <a:latin typeface="Arial Narrow" panose="020B0606020202030204" pitchFamily="34" charset="0"/>
              </a:rPr>
              <a:t>After </a:t>
            </a:r>
            <a:r>
              <a:rPr lang="en-US" b="1" dirty="0" err="1">
                <a:solidFill>
                  <a:srgbClr val="0070C0"/>
                </a:solidFill>
                <a:latin typeface="Arial Narrow" panose="020B0606020202030204" pitchFamily="34" charset="0"/>
              </a:rPr>
              <a:t>Countplot</a:t>
            </a:r>
            <a:r>
              <a:rPr lang="en-US" b="1" dirty="0">
                <a:solidFill>
                  <a:srgbClr val="0070C0"/>
                </a:solidFill>
                <a:latin typeface="Arial Narrow" panose="020B0606020202030204" pitchFamily="34" charset="0"/>
              </a:rPr>
              <a:t> I </a:t>
            </a:r>
            <a:r>
              <a:rPr lang="en-US" b="1" dirty="0" err="1">
                <a:solidFill>
                  <a:srgbClr val="0070C0"/>
                </a:solidFill>
                <a:latin typeface="Arial Narrow" panose="020B0606020202030204" pitchFamily="34" charset="0"/>
              </a:rPr>
              <a:t>analyse</a:t>
            </a:r>
            <a:r>
              <a:rPr lang="en-US" b="1" dirty="0">
                <a:solidFill>
                  <a:srgbClr val="0070C0"/>
                </a:solidFill>
                <a:latin typeface="Arial Narrow" panose="020B0606020202030204" pitchFamily="34" charset="0"/>
              </a:rPr>
              <a:t> data using factor plot, which we will be seeing in our next slide:</a:t>
            </a:r>
          </a:p>
          <a:p>
            <a:pPr>
              <a:buAutoNum type="arabicParenR"/>
            </a:pPr>
            <a:endParaRPr lang="en-US" dirty="0">
              <a:solidFill>
                <a:srgbClr val="0070C0"/>
              </a:solidFill>
            </a:endParaRPr>
          </a:p>
          <a:p>
            <a:pPr marL="0" indent="0">
              <a:buNone/>
            </a:pPr>
            <a:endParaRPr lang="en-IN" dirty="0">
              <a:solidFill>
                <a:srgbClr val="0070C0"/>
              </a:solidFill>
            </a:endParaRPr>
          </a:p>
        </p:txBody>
      </p:sp>
    </p:spTree>
    <p:extLst>
      <p:ext uri="{BB962C8B-B14F-4D97-AF65-F5344CB8AC3E}">
        <p14:creationId xmlns:p14="http://schemas.microsoft.com/office/powerpoint/2010/main" val="420550352"/>
      </p:ext>
    </p:extLst>
  </p:cSld>
  <p:clrMapOvr>
    <a:masterClrMapping/>
  </p:clrMapOvr>
  <mc:AlternateContent xmlns:mc="http://schemas.openxmlformats.org/markup-compatibility/2006">
    <mc:Choice xmlns:p14="http://schemas.microsoft.com/office/powerpoint/2010/main" Requires="p14">
      <p:transition spd="slow" p14:dur="800" advTm="1272">
        <p:circle/>
      </p:transition>
    </mc:Choice>
    <mc:Fallback>
      <p:transition spd="slow" advTm="1272">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F88D-FAC7-4F58-91F5-4B026C6C40FF}"/>
              </a:ext>
            </a:extLst>
          </p:cNvPr>
          <p:cNvSpPr>
            <a:spLocks noGrp="1"/>
          </p:cNvSpPr>
          <p:nvPr>
            <p:ph type="title"/>
          </p:nvPr>
        </p:nvSpPr>
        <p:spPr/>
        <p:txBody>
          <a:bodyPr/>
          <a:lstStyle/>
          <a:p>
            <a:r>
              <a:rPr lang="en-US" b="1" dirty="0">
                <a:solidFill>
                  <a:schemeClr val="accent6"/>
                </a:solidFill>
              </a:rPr>
              <a:t>8 .Visualization(</a:t>
            </a:r>
            <a:r>
              <a:rPr lang="en-US" b="1" dirty="0" err="1">
                <a:solidFill>
                  <a:schemeClr val="accent6"/>
                </a:solidFill>
              </a:rPr>
              <a:t>Factorplot</a:t>
            </a:r>
            <a:r>
              <a:rPr lang="en-US" b="1" dirty="0">
                <a:solidFill>
                  <a:schemeClr val="accent6"/>
                </a:solidFill>
              </a:rPr>
              <a:t> )</a:t>
            </a:r>
            <a:endParaRPr lang="en-IN" b="1" dirty="0">
              <a:solidFill>
                <a:schemeClr val="accent6"/>
              </a:solidFill>
            </a:endParaRPr>
          </a:p>
        </p:txBody>
      </p:sp>
      <p:sp>
        <p:nvSpPr>
          <p:cNvPr id="3" name="Content Placeholder 2">
            <a:extLst>
              <a:ext uri="{FF2B5EF4-FFF2-40B4-BE49-F238E27FC236}">
                <a16:creationId xmlns:a16="http://schemas.microsoft.com/office/drawing/2014/main" id="{0D2047CB-6603-4368-B08A-FC23650249D4}"/>
              </a:ext>
            </a:extLst>
          </p:cNvPr>
          <p:cNvSpPr>
            <a:spLocks noGrp="1"/>
          </p:cNvSpPr>
          <p:nvPr>
            <p:ph idx="1"/>
          </p:nvPr>
        </p:nvSpPr>
        <p:spPr>
          <a:xfrm>
            <a:off x="0" y="2338086"/>
            <a:ext cx="12192000" cy="4519914"/>
          </a:xfrm>
        </p:spPr>
        <p:txBody>
          <a:bodyPr/>
          <a:lstStyle/>
          <a:p>
            <a:pPr marL="0" indent="0">
              <a:buNone/>
            </a:pPr>
            <a:r>
              <a:rPr lang="en-US" b="1" dirty="0">
                <a:latin typeface="Arial Narrow" panose="020B0606020202030204" pitchFamily="34" charset="0"/>
                <a:cs typeface="Arial" panose="020B0604020202020204" pitchFamily="34" charset="0"/>
              </a:rPr>
              <a:t>Some of the plots are shown below</a:t>
            </a:r>
          </a:p>
          <a:p>
            <a:pPr marL="0" indent="0">
              <a:buNone/>
            </a:pPr>
            <a:endParaRPr lang="en-IN" b="1" dirty="0">
              <a:latin typeface="Arial Narrow" panose="020B0606020202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9FF7964-7DEF-4805-81DB-E0ACFB47DBC8}"/>
              </a:ext>
            </a:extLst>
          </p:cNvPr>
          <p:cNvPicPr>
            <a:picLocks noChangeAspect="1"/>
          </p:cNvPicPr>
          <p:nvPr/>
        </p:nvPicPr>
        <p:blipFill>
          <a:blip r:embed="rId3"/>
          <a:stretch>
            <a:fillRect/>
          </a:stretch>
        </p:blipFill>
        <p:spPr>
          <a:xfrm>
            <a:off x="198124" y="3121429"/>
            <a:ext cx="4742731" cy="2953228"/>
          </a:xfrm>
          <a:prstGeom prst="rect">
            <a:avLst/>
          </a:prstGeom>
        </p:spPr>
      </p:pic>
      <p:pic>
        <p:nvPicPr>
          <p:cNvPr id="7" name="Picture 6">
            <a:extLst>
              <a:ext uri="{FF2B5EF4-FFF2-40B4-BE49-F238E27FC236}">
                <a16:creationId xmlns:a16="http://schemas.microsoft.com/office/drawing/2014/main" id="{0526A982-A279-4D7A-B389-7C13D4B685F5}"/>
              </a:ext>
            </a:extLst>
          </p:cNvPr>
          <p:cNvPicPr>
            <a:picLocks noChangeAspect="1"/>
          </p:cNvPicPr>
          <p:nvPr/>
        </p:nvPicPr>
        <p:blipFill>
          <a:blip r:embed="rId4"/>
          <a:stretch>
            <a:fillRect/>
          </a:stretch>
        </p:blipFill>
        <p:spPr>
          <a:xfrm>
            <a:off x="5963014" y="3121429"/>
            <a:ext cx="4419477" cy="2973899"/>
          </a:xfrm>
          <a:prstGeom prst="rect">
            <a:avLst/>
          </a:prstGeom>
        </p:spPr>
      </p:pic>
    </p:spTree>
    <p:custDataLst>
      <p:tags r:id="rId1"/>
    </p:custDataLst>
    <p:extLst>
      <p:ext uri="{BB962C8B-B14F-4D97-AF65-F5344CB8AC3E}">
        <p14:creationId xmlns:p14="http://schemas.microsoft.com/office/powerpoint/2010/main" val="968942756"/>
      </p:ext>
    </p:extLst>
  </p:cSld>
  <p:clrMapOvr>
    <a:masterClrMapping/>
  </p:clrMapOvr>
  <mc:AlternateContent xmlns:mc="http://schemas.openxmlformats.org/markup-compatibility/2006">
    <mc:Choice xmlns:p14="http://schemas.microsoft.com/office/powerpoint/2010/main" Requires="p14">
      <p:transition spd="slow" p14:dur="2000" advTm="5319"/>
    </mc:Choice>
    <mc:Fallback>
      <p:transition spd="slow" advTm="5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5"/>
                                        </p:tgtEl>
                                        <p:attrNameLst>
                                          <p:attrName>ppt_w</p:attrName>
                                        </p:attrNameLst>
                                      </p:cBhvr>
                                      <p:tavLst>
                                        <p:tav tm="0">
                                          <p:val>
                                            <p:strVal val="ppt_w"/>
                                          </p:val>
                                        </p:tav>
                                        <p:tav tm="100000">
                                          <p:val>
                                            <p:fltVal val="0"/>
                                          </p:val>
                                        </p:tav>
                                      </p:tavLst>
                                    </p:anim>
                                    <p:anim calcmode="lin" valueType="num">
                                      <p:cBhvr>
                                        <p:cTn id="7" dur="1000"/>
                                        <p:tgtEl>
                                          <p:spTgt spid="5"/>
                                        </p:tgtEl>
                                        <p:attrNameLst>
                                          <p:attrName>ppt_h</p:attrName>
                                        </p:attrNameLst>
                                      </p:cBhvr>
                                      <p:tavLst>
                                        <p:tav tm="0">
                                          <p:val>
                                            <p:strVal val="ppt_h"/>
                                          </p:val>
                                        </p:tav>
                                        <p:tav tm="100000">
                                          <p:val>
                                            <p:fltVal val="0"/>
                                          </p:val>
                                        </p:tav>
                                      </p:tavLst>
                                    </p:anim>
                                    <p:anim calcmode="lin" valueType="num">
                                      <p:cBhvr>
                                        <p:cTn id="8" dur="1000"/>
                                        <p:tgtEl>
                                          <p:spTgt spid="5"/>
                                        </p:tgtEl>
                                        <p:attrNameLst>
                                          <p:attrName>style.rotation</p:attrName>
                                        </p:attrNameLst>
                                      </p:cBhvr>
                                      <p:tavLst>
                                        <p:tav tm="0">
                                          <p:val>
                                            <p:fltVal val="0"/>
                                          </p:val>
                                        </p:tav>
                                        <p:tav tm="100000">
                                          <p:val>
                                            <p:fltVal val="90"/>
                                          </p:val>
                                        </p:tav>
                                      </p:tavLst>
                                    </p:anim>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4" presetClass="emph" presetSubtype="0" fill="hold" nodeType="clickEffect">
                                  <p:stCondLst>
                                    <p:cond delay="0"/>
                                  </p:stCondLst>
                                  <p:childTnLst>
                                    <p:animClr clrSpc="hsl" dir="cw">
                                      <p:cBhvr override="childStyle">
                                        <p:cTn id="14" dur="500" fill="hold"/>
                                        <p:tgtEl>
                                          <p:spTgt spid="7"/>
                                        </p:tgtEl>
                                        <p:attrNameLst>
                                          <p:attrName>style.color</p:attrName>
                                        </p:attrNameLst>
                                      </p:cBhvr>
                                      <p:by>
                                        <p:hsl h="0" s="-12549" l="-25098"/>
                                      </p:by>
                                    </p:animClr>
                                    <p:animClr clrSpc="hsl" dir="cw">
                                      <p:cBhvr>
                                        <p:cTn id="15" dur="500" fill="hold"/>
                                        <p:tgtEl>
                                          <p:spTgt spid="7"/>
                                        </p:tgtEl>
                                        <p:attrNameLst>
                                          <p:attrName>fillcolor</p:attrName>
                                        </p:attrNameLst>
                                      </p:cBhvr>
                                      <p:by>
                                        <p:hsl h="0" s="-12549" l="-25098"/>
                                      </p:by>
                                    </p:animClr>
                                    <p:animClr clrSpc="hsl" dir="cw">
                                      <p:cBhvr>
                                        <p:cTn id="16" dur="500" fill="hold"/>
                                        <p:tgtEl>
                                          <p:spTgt spid="7"/>
                                        </p:tgtEl>
                                        <p:attrNameLst>
                                          <p:attrName>stroke.color</p:attrName>
                                        </p:attrNameLst>
                                      </p:cBhvr>
                                      <p:by>
                                        <p:hsl h="0" s="-12549" l="-25098"/>
                                      </p:by>
                                    </p:animClr>
                                    <p:set>
                                      <p:cBhvr>
                                        <p:cTn id="17"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4D376-2326-4D71-A1A7-CBAE5EDC7DD7}"/>
              </a:ext>
            </a:extLst>
          </p:cNvPr>
          <p:cNvPicPr>
            <a:picLocks noChangeAspect="1"/>
          </p:cNvPicPr>
          <p:nvPr/>
        </p:nvPicPr>
        <p:blipFill>
          <a:blip r:embed="rId3"/>
          <a:stretch>
            <a:fillRect/>
          </a:stretch>
        </p:blipFill>
        <p:spPr>
          <a:xfrm>
            <a:off x="121316" y="405821"/>
            <a:ext cx="4161706" cy="2395253"/>
          </a:xfrm>
          <a:prstGeom prst="rect">
            <a:avLst/>
          </a:prstGeom>
        </p:spPr>
      </p:pic>
      <p:pic>
        <p:nvPicPr>
          <p:cNvPr id="5" name="Picture 4">
            <a:extLst>
              <a:ext uri="{FF2B5EF4-FFF2-40B4-BE49-F238E27FC236}">
                <a16:creationId xmlns:a16="http://schemas.microsoft.com/office/drawing/2014/main" id="{926F8AE6-3F2E-4F17-ACA8-F359DC0BB6E3}"/>
              </a:ext>
            </a:extLst>
          </p:cNvPr>
          <p:cNvPicPr>
            <a:picLocks noChangeAspect="1"/>
          </p:cNvPicPr>
          <p:nvPr/>
        </p:nvPicPr>
        <p:blipFill>
          <a:blip r:embed="rId4"/>
          <a:stretch>
            <a:fillRect/>
          </a:stretch>
        </p:blipFill>
        <p:spPr>
          <a:xfrm>
            <a:off x="4907666" y="287336"/>
            <a:ext cx="4296024" cy="2444290"/>
          </a:xfrm>
          <a:prstGeom prst="rect">
            <a:avLst/>
          </a:prstGeom>
        </p:spPr>
      </p:pic>
      <p:pic>
        <p:nvPicPr>
          <p:cNvPr id="7" name="Picture 6">
            <a:extLst>
              <a:ext uri="{FF2B5EF4-FFF2-40B4-BE49-F238E27FC236}">
                <a16:creationId xmlns:a16="http://schemas.microsoft.com/office/drawing/2014/main" id="{9C7D2355-A452-410B-9F76-9ACBFB2F9A87}"/>
              </a:ext>
            </a:extLst>
          </p:cNvPr>
          <p:cNvPicPr>
            <a:picLocks noChangeAspect="1"/>
          </p:cNvPicPr>
          <p:nvPr/>
        </p:nvPicPr>
        <p:blipFill>
          <a:blip r:embed="rId5"/>
          <a:stretch>
            <a:fillRect/>
          </a:stretch>
        </p:blipFill>
        <p:spPr>
          <a:xfrm>
            <a:off x="364538" y="3005414"/>
            <a:ext cx="3918484" cy="2308266"/>
          </a:xfrm>
          <a:prstGeom prst="rect">
            <a:avLst/>
          </a:prstGeom>
        </p:spPr>
      </p:pic>
      <p:pic>
        <p:nvPicPr>
          <p:cNvPr id="9" name="Picture 8">
            <a:extLst>
              <a:ext uri="{FF2B5EF4-FFF2-40B4-BE49-F238E27FC236}">
                <a16:creationId xmlns:a16="http://schemas.microsoft.com/office/drawing/2014/main" id="{DD45FD2A-5B03-4260-93AE-7F9762F78A36}"/>
              </a:ext>
            </a:extLst>
          </p:cNvPr>
          <p:cNvPicPr>
            <a:picLocks noChangeAspect="1"/>
          </p:cNvPicPr>
          <p:nvPr/>
        </p:nvPicPr>
        <p:blipFill>
          <a:blip r:embed="rId6"/>
          <a:stretch>
            <a:fillRect/>
          </a:stretch>
        </p:blipFill>
        <p:spPr>
          <a:xfrm>
            <a:off x="5049520" y="2954216"/>
            <a:ext cx="5087694" cy="2308266"/>
          </a:xfrm>
          <a:prstGeom prst="rect">
            <a:avLst/>
          </a:prstGeom>
        </p:spPr>
      </p:pic>
    </p:spTree>
    <p:custDataLst>
      <p:tags r:id="rId1"/>
    </p:custDataLst>
    <p:extLst>
      <p:ext uri="{BB962C8B-B14F-4D97-AF65-F5344CB8AC3E}">
        <p14:creationId xmlns:p14="http://schemas.microsoft.com/office/powerpoint/2010/main" val="450035786"/>
      </p:ext>
    </p:extLst>
  </p:cSld>
  <p:clrMapOvr>
    <a:masterClrMapping/>
  </p:clrMapOvr>
  <mc:AlternateContent xmlns:mc="http://schemas.openxmlformats.org/markup-compatibility/2006">
    <mc:Choice xmlns:p14="http://schemas.microsoft.com/office/powerpoint/2010/main" Requires="p14">
      <p:transition spd="slow" p14:dur="2000" advTm="10839"/>
    </mc:Choice>
    <mc:Fallback>
      <p:transition spd="slow" advTm="108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5" presetClass="exit" presetSubtype="0" fill="hold" nodeType="clickEffect">
                                  <p:stCondLst>
                                    <p:cond delay="0"/>
                                  </p:stCondLst>
                                  <p:childTnLst>
                                    <p:animEffect transition="out" filter="fade">
                                      <p:cBhvr>
                                        <p:cTn id="11" dur="2000"/>
                                        <p:tgtEl>
                                          <p:spTgt spid="5"/>
                                        </p:tgtEl>
                                      </p:cBhvr>
                                    </p:animEffect>
                                    <p:anim calcmode="lin" valueType="num">
                                      <p:cBhvr>
                                        <p:cTn id="12" dur="20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5"/>
                                        </p:tgtEl>
                                        <p:attrNameLst>
                                          <p:attrName>ppt_h</p:attrName>
                                        </p:attrNameLst>
                                      </p:cBhvr>
                                      <p:tavLst>
                                        <p:tav tm="0">
                                          <p:val>
                                            <p:strVal val="ppt_h"/>
                                          </p:val>
                                        </p:tav>
                                        <p:tav tm="100000">
                                          <p:val>
                                            <p:strVal val="ppt_h"/>
                                          </p:val>
                                        </p:tav>
                                      </p:tavLst>
                                    </p:anim>
                                    <p:set>
                                      <p:cBhvr>
                                        <p:cTn id="14" dur="1" fill="hold">
                                          <p:stCondLst>
                                            <p:cond delay="19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xit" presetSubtype="0" fill="hold" nodeType="clickEffect">
                                  <p:stCondLst>
                                    <p:cond delay="0"/>
                                  </p:stCondLst>
                                  <p:childTnLst>
                                    <p:animEffect transition="out" filter="wipe(down)">
                                      <p:cBhvr>
                                        <p:cTn id="23" dur="180" accel="50000">
                                          <p:stCondLst>
                                            <p:cond delay="1820"/>
                                          </p:stCondLst>
                                        </p:cTn>
                                        <p:tgtEl>
                                          <p:spTgt spid="9"/>
                                        </p:tgtEl>
                                      </p:cBhvr>
                                    </p:animEffect>
                                    <p:anim calcmode="lin" valueType="num">
                                      <p:cBhvr>
                                        <p:cTn id="24"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25"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26"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7"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8"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9"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0"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31" dur="26">
                                          <p:stCondLst>
                                            <p:cond delay="620"/>
                                          </p:stCondLst>
                                        </p:cTn>
                                        <p:tgtEl>
                                          <p:spTgt spid="9"/>
                                        </p:tgtEl>
                                      </p:cBhvr>
                                      <p:to x="100000" y="60000"/>
                                    </p:animScale>
                                    <p:animScale>
                                      <p:cBhvr>
                                        <p:cTn id="32" dur="166" decel="50000">
                                          <p:stCondLst>
                                            <p:cond delay="64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set>
                                      <p:cBhvr>
                                        <p:cTn id="39"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US" dirty="0">
                <a:solidFill>
                  <a:schemeClr val="accent2">
                    <a:lumMod val="75000"/>
                  </a:schemeClr>
                </a:solidFill>
              </a:rPr>
              <a:t>Content</a:t>
            </a:r>
          </a:p>
        </p:txBody>
      </p:sp>
      <p:sp>
        <p:nvSpPr>
          <p:cNvPr id="5" name="Content Placeholder 4">
            <a:extLst>
              <a:ext uri="{FF2B5EF4-FFF2-40B4-BE49-F238E27FC236}">
                <a16:creationId xmlns:a16="http://schemas.microsoft.com/office/drawing/2014/main" id="{3FD3856A-0930-4184-A875-7BC9F00D7618}"/>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solidFill>
                  <a:schemeClr val="accent1">
                    <a:lumMod val="50000"/>
                  </a:schemeClr>
                </a:solidFill>
                <a:latin typeface="Rockwell" panose="02060603020205020403" pitchFamily="18" charset="0"/>
              </a:rPr>
              <a:t>Overview.</a:t>
            </a:r>
          </a:p>
          <a:p>
            <a:pPr marL="457200" indent="-457200">
              <a:buFont typeface="+mj-lt"/>
              <a:buAutoNum type="arabicPeriod"/>
            </a:pPr>
            <a:r>
              <a:rPr lang="en-US" dirty="0">
                <a:solidFill>
                  <a:schemeClr val="accent1">
                    <a:lumMod val="50000"/>
                  </a:schemeClr>
                </a:solidFill>
                <a:latin typeface="Rockwell" panose="02060603020205020403" pitchFamily="18" charset="0"/>
              </a:rPr>
              <a:t>What is customer Retention?</a:t>
            </a:r>
          </a:p>
          <a:p>
            <a:pPr marL="457200" indent="-457200">
              <a:buFont typeface="+mj-lt"/>
              <a:buAutoNum type="arabicPeriod"/>
            </a:pPr>
            <a:r>
              <a:rPr lang="en-US" dirty="0">
                <a:solidFill>
                  <a:schemeClr val="accent1">
                    <a:lumMod val="50000"/>
                  </a:schemeClr>
                </a:solidFill>
                <a:latin typeface="Rockwell" panose="02060603020205020403" pitchFamily="18" charset="0"/>
              </a:rPr>
              <a:t>Need of customer retention.</a:t>
            </a:r>
          </a:p>
          <a:p>
            <a:pPr marL="457200" indent="-457200">
              <a:buFont typeface="+mj-lt"/>
              <a:buAutoNum type="arabicPeriod"/>
            </a:pPr>
            <a:r>
              <a:rPr lang="en-US" dirty="0">
                <a:solidFill>
                  <a:schemeClr val="accent1">
                    <a:lumMod val="50000"/>
                  </a:schemeClr>
                </a:solidFill>
                <a:latin typeface="Rockwell" panose="02060603020205020403" pitchFamily="18" charset="0"/>
              </a:rPr>
              <a:t>Problem Statement.</a:t>
            </a:r>
          </a:p>
          <a:p>
            <a:pPr marL="457200" indent="-457200">
              <a:buFont typeface="+mj-lt"/>
              <a:buAutoNum type="arabicPeriod"/>
            </a:pPr>
            <a:r>
              <a:rPr lang="en-US" dirty="0">
                <a:solidFill>
                  <a:schemeClr val="accent1">
                    <a:lumMod val="50000"/>
                  </a:schemeClr>
                </a:solidFill>
                <a:latin typeface="Rockwell" panose="02060603020205020403" pitchFamily="18" charset="0"/>
              </a:rPr>
              <a:t>Problem Understanding.</a:t>
            </a:r>
          </a:p>
          <a:p>
            <a:pPr marL="457200" indent="-457200">
              <a:buFont typeface="+mj-lt"/>
              <a:buAutoNum type="arabicPeriod"/>
            </a:pPr>
            <a:r>
              <a:rPr lang="en-US" dirty="0">
                <a:solidFill>
                  <a:schemeClr val="accent1">
                    <a:lumMod val="50000"/>
                  </a:schemeClr>
                </a:solidFill>
                <a:latin typeface="Rockwell" panose="02060603020205020403" pitchFamily="18" charset="0"/>
              </a:rPr>
              <a:t>Exploratory data analysis.</a:t>
            </a:r>
          </a:p>
          <a:p>
            <a:pPr marL="457200" indent="-457200">
              <a:buFont typeface="+mj-lt"/>
              <a:buAutoNum type="arabicPeriod"/>
            </a:pPr>
            <a:r>
              <a:rPr lang="en-US" dirty="0">
                <a:solidFill>
                  <a:schemeClr val="accent1">
                    <a:lumMod val="50000"/>
                  </a:schemeClr>
                </a:solidFill>
                <a:latin typeface="Rockwell" panose="02060603020205020403" pitchFamily="18" charset="0"/>
              </a:rPr>
              <a:t>Data cleaning.</a:t>
            </a:r>
          </a:p>
          <a:p>
            <a:pPr marL="457200" indent="-457200">
              <a:buFont typeface="+mj-lt"/>
              <a:buAutoNum type="arabicPeriod"/>
            </a:pPr>
            <a:r>
              <a:rPr lang="en-US" dirty="0">
                <a:solidFill>
                  <a:schemeClr val="accent1">
                    <a:lumMod val="50000"/>
                  </a:schemeClr>
                </a:solidFill>
                <a:latin typeface="Rockwell" panose="02060603020205020403" pitchFamily="18" charset="0"/>
              </a:rPr>
              <a:t>Visualization.</a:t>
            </a:r>
          </a:p>
          <a:p>
            <a:pPr marL="457200" indent="-457200">
              <a:buFont typeface="+mj-lt"/>
              <a:buAutoNum type="arabicPeriod"/>
            </a:pPr>
            <a:r>
              <a:rPr lang="en-US" dirty="0">
                <a:solidFill>
                  <a:schemeClr val="accent1">
                    <a:lumMod val="50000"/>
                  </a:schemeClr>
                </a:solidFill>
                <a:latin typeface="Rockwell" panose="02060603020205020403" pitchFamily="18" charset="0"/>
              </a:rPr>
              <a:t>Analysis</a:t>
            </a:r>
          </a:p>
          <a:p>
            <a:pPr marL="457200" indent="-457200">
              <a:buFont typeface="+mj-lt"/>
              <a:buAutoNum type="arabicPeriod"/>
            </a:pPr>
            <a:r>
              <a:rPr lang="en-US" dirty="0">
                <a:solidFill>
                  <a:schemeClr val="accent1">
                    <a:lumMod val="50000"/>
                  </a:schemeClr>
                </a:solidFill>
                <a:latin typeface="Rockwell" panose="02060603020205020403" pitchFamily="18" charset="0"/>
              </a:rPr>
              <a:t>Conclusion.</a:t>
            </a:r>
          </a:p>
          <a:p>
            <a:pPr marL="457200" indent="-457200">
              <a:buFont typeface="+mj-lt"/>
              <a:buAutoNum type="arabicPeriod"/>
            </a:pPr>
            <a:endParaRPr lang="en-IN" dirty="0"/>
          </a:p>
        </p:txBody>
      </p:sp>
    </p:spTree>
    <p:custDataLst>
      <p:tags r:id="rId1"/>
    </p:custDataLst>
    <p:extLst>
      <p:ext uri="{BB962C8B-B14F-4D97-AF65-F5344CB8AC3E}">
        <p14:creationId xmlns:p14="http://schemas.microsoft.com/office/powerpoint/2010/main" val="2933514334"/>
      </p:ext>
    </p:extLst>
  </p:cSld>
  <p:clrMapOvr>
    <a:masterClrMapping/>
  </p:clrMapOvr>
  <p:transition spd="slow" advTm="5542">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6F81-25BE-4B63-BEF3-33B3FAC74473}"/>
              </a:ext>
            </a:extLst>
          </p:cNvPr>
          <p:cNvSpPr>
            <a:spLocks noGrp="1"/>
          </p:cNvSpPr>
          <p:nvPr>
            <p:ph type="title"/>
          </p:nvPr>
        </p:nvSpPr>
        <p:spPr/>
        <p:txBody>
          <a:bodyPr>
            <a:normAutofit fontScale="90000"/>
          </a:bodyPr>
          <a:lstStyle/>
          <a:p>
            <a:r>
              <a:rPr lang="en-US" b="1" dirty="0">
                <a:solidFill>
                  <a:schemeClr val="accent6"/>
                </a:solidFill>
              </a:rPr>
              <a:t>Visualization(Feature having any kind of relation)</a:t>
            </a:r>
            <a:endParaRPr lang="en-IN" b="1" dirty="0">
              <a:solidFill>
                <a:schemeClr val="accent6"/>
              </a:solidFill>
            </a:endParaRPr>
          </a:p>
        </p:txBody>
      </p:sp>
      <p:sp>
        <p:nvSpPr>
          <p:cNvPr id="4" name="Text Placeholder 3">
            <a:extLst>
              <a:ext uri="{FF2B5EF4-FFF2-40B4-BE49-F238E27FC236}">
                <a16:creationId xmlns:a16="http://schemas.microsoft.com/office/drawing/2014/main" id="{1A02DE1A-0546-43D4-8681-A0C82F176BFA}"/>
              </a:ext>
            </a:extLst>
          </p:cNvPr>
          <p:cNvSpPr>
            <a:spLocks noGrp="1"/>
          </p:cNvSpPr>
          <p:nvPr>
            <p:ph type="body" sz="half" idx="2"/>
          </p:nvPr>
        </p:nvSpPr>
        <p:spPr>
          <a:xfrm>
            <a:off x="1154954" y="3657600"/>
            <a:ext cx="4300966" cy="2468880"/>
          </a:xfrm>
        </p:spPr>
        <p:txBody>
          <a:bodyPr>
            <a:normAutofit/>
          </a:bodyPr>
          <a:lstStyle/>
          <a:p>
            <a:r>
              <a:rPr lang="en-US" sz="1800" dirty="0">
                <a:latin typeface="Arial Narrow" panose="020B0606020202030204" pitchFamily="34" charset="0"/>
              </a:rPr>
              <a:t>Here I have </a:t>
            </a:r>
            <a:r>
              <a:rPr lang="en-US" sz="1800" dirty="0" err="1">
                <a:latin typeface="Arial Narrow" panose="020B0606020202030204" pitchFamily="34" charset="0"/>
              </a:rPr>
              <a:t>ploted</a:t>
            </a:r>
            <a:r>
              <a:rPr lang="en-US" sz="1800" dirty="0">
                <a:latin typeface="Arial Narrow" panose="020B0606020202030204" pitchFamily="34" charset="0"/>
              </a:rPr>
              <a:t> some graph between the feature which have any kind of relationship between them. After </a:t>
            </a:r>
            <a:r>
              <a:rPr lang="en-US" sz="1800" dirty="0" err="1">
                <a:latin typeface="Arial Narrow" panose="020B0606020202030204" pitchFamily="34" charset="0"/>
              </a:rPr>
              <a:t>analysing</a:t>
            </a:r>
            <a:r>
              <a:rPr lang="en-US" sz="1800" dirty="0">
                <a:latin typeface="Arial Narrow" panose="020B0606020202030204" pitchFamily="34" charset="0"/>
              </a:rPr>
              <a:t> them I observe some important factor responsible for customer retention.</a:t>
            </a:r>
            <a:endParaRPr lang="en-IN" sz="1800" dirty="0">
              <a:latin typeface="Arial Narrow" panose="020B0606020202030204" pitchFamily="34" charset="0"/>
            </a:endParaRPr>
          </a:p>
        </p:txBody>
      </p:sp>
      <p:pic>
        <p:nvPicPr>
          <p:cNvPr id="14" name="Picture 13">
            <a:extLst>
              <a:ext uri="{FF2B5EF4-FFF2-40B4-BE49-F238E27FC236}">
                <a16:creationId xmlns:a16="http://schemas.microsoft.com/office/drawing/2014/main" id="{2FF73869-8D89-4A64-8D60-A645777E970F}"/>
              </a:ext>
            </a:extLst>
          </p:cNvPr>
          <p:cNvPicPr>
            <a:picLocks noChangeAspect="1"/>
          </p:cNvPicPr>
          <p:nvPr/>
        </p:nvPicPr>
        <p:blipFill>
          <a:blip r:embed="rId3"/>
          <a:stretch>
            <a:fillRect/>
          </a:stretch>
        </p:blipFill>
        <p:spPr>
          <a:xfrm>
            <a:off x="6492972" y="731520"/>
            <a:ext cx="4290390" cy="2545080"/>
          </a:xfrm>
          <a:prstGeom prst="rect">
            <a:avLst/>
          </a:prstGeom>
        </p:spPr>
      </p:pic>
      <p:pic>
        <p:nvPicPr>
          <p:cNvPr id="16" name="Picture 15">
            <a:extLst>
              <a:ext uri="{FF2B5EF4-FFF2-40B4-BE49-F238E27FC236}">
                <a16:creationId xmlns:a16="http://schemas.microsoft.com/office/drawing/2014/main" id="{BA0C40B4-268F-4EA2-8069-D46B8C0B93EB}"/>
              </a:ext>
            </a:extLst>
          </p:cNvPr>
          <p:cNvPicPr>
            <a:picLocks noChangeAspect="1"/>
          </p:cNvPicPr>
          <p:nvPr/>
        </p:nvPicPr>
        <p:blipFill>
          <a:blip r:embed="rId4"/>
          <a:stretch>
            <a:fillRect/>
          </a:stretch>
        </p:blipFill>
        <p:spPr>
          <a:xfrm>
            <a:off x="6583662" y="3581399"/>
            <a:ext cx="5167809" cy="2545081"/>
          </a:xfrm>
          <a:prstGeom prst="rect">
            <a:avLst/>
          </a:prstGeom>
        </p:spPr>
      </p:pic>
    </p:spTree>
    <p:custDataLst>
      <p:tags r:id="rId1"/>
    </p:custDataLst>
    <p:extLst>
      <p:ext uri="{BB962C8B-B14F-4D97-AF65-F5344CB8AC3E}">
        <p14:creationId xmlns:p14="http://schemas.microsoft.com/office/powerpoint/2010/main" val="4013706251"/>
      </p:ext>
    </p:extLst>
  </p:cSld>
  <p:clrMapOvr>
    <a:masterClrMapping/>
  </p:clrMapOvr>
  <mc:AlternateContent xmlns:mc="http://schemas.openxmlformats.org/markup-compatibility/2006">
    <mc:Choice xmlns:p14="http://schemas.microsoft.com/office/powerpoint/2010/main" Requires="p14">
      <p:transition spd="slow" p14:dur="2000" advTm="3355"/>
    </mc:Choice>
    <mc:Fallback>
      <p:transition spd="slow" advTm="33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8DE7-1A87-4393-B3A6-92A92186AEED}"/>
              </a:ext>
            </a:extLst>
          </p:cNvPr>
          <p:cNvSpPr>
            <a:spLocks noGrp="1"/>
          </p:cNvSpPr>
          <p:nvPr>
            <p:ph type="title"/>
          </p:nvPr>
        </p:nvSpPr>
        <p:spPr/>
        <p:txBody>
          <a:bodyPr/>
          <a:lstStyle/>
          <a:p>
            <a:r>
              <a:rPr lang="en-US" b="1" dirty="0">
                <a:solidFill>
                  <a:srgbClr val="00B050"/>
                </a:solidFill>
              </a:rPr>
              <a:t>9. </a:t>
            </a:r>
            <a:r>
              <a:rPr lang="en-US" b="1" dirty="0" err="1">
                <a:solidFill>
                  <a:srgbClr val="00B050"/>
                </a:solidFill>
              </a:rPr>
              <a:t>Anaylasis</a:t>
            </a:r>
            <a:endParaRPr lang="en-IN" b="1" dirty="0">
              <a:solidFill>
                <a:srgbClr val="00B050"/>
              </a:solidFill>
            </a:endParaRPr>
          </a:p>
        </p:txBody>
      </p:sp>
      <p:sp>
        <p:nvSpPr>
          <p:cNvPr id="3" name="Content Placeholder 2">
            <a:extLst>
              <a:ext uri="{FF2B5EF4-FFF2-40B4-BE49-F238E27FC236}">
                <a16:creationId xmlns:a16="http://schemas.microsoft.com/office/drawing/2014/main" id="{C4CD365F-0F60-4967-A596-7CC53CF7ABE2}"/>
              </a:ext>
            </a:extLst>
          </p:cNvPr>
          <p:cNvSpPr>
            <a:spLocks noGrp="1"/>
          </p:cNvSpPr>
          <p:nvPr>
            <p:ph idx="1"/>
          </p:nvPr>
        </p:nvSpPr>
        <p:spPr>
          <a:xfrm>
            <a:off x="0" y="2306320"/>
            <a:ext cx="11998960" cy="4419600"/>
          </a:xfrm>
        </p:spPr>
        <p:txBody>
          <a:bodyPr>
            <a:normAutofit/>
          </a:bodyPr>
          <a:lstStyle/>
          <a:p>
            <a:pPr lvl="0">
              <a:lnSpc>
                <a:spcPct val="107000"/>
              </a:lnSpc>
              <a:spcAft>
                <a:spcPts val="800"/>
              </a:spcAft>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Most of the customers are females with age from 20-50 and they used mobile internet to access with Windows as operating system.</a:t>
            </a:r>
          </a:p>
          <a:p>
            <a:pPr lvl="0">
              <a:lnSpc>
                <a:spcPct val="107000"/>
              </a:lnSpc>
              <a:spcAft>
                <a:spcPts val="800"/>
              </a:spcAft>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Times New Roman" panose="02020603050405020304" pitchFamily="18" charset="0"/>
              </a:rPr>
              <a:t>And most of the customers used search engines to get into the platform first time and frequently.</a:t>
            </a:r>
          </a:p>
          <a:p>
            <a:pPr lvl="0">
              <a:lnSpc>
                <a:spcPct val="107000"/>
              </a:lnSpc>
              <a:spcAft>
                <a:spcPts val="800"/>
              </a:spcAft>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Max customers uses there debit/credit cards for there payment.</a:t>
            </a:r>
            <a:endParaRPr lang="en-IN" sz="1800" dirty="0">
              <a:solidFill>
                <a:schemeClr val="accent1">
                  <a:lumMod val="75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lvl="0">
              <a:lnSpc>
                <a:spcPct val="107000"/>
              </a:lnSpc>
              <a:spcAft>
                <a:spcPts val="800"/>
              </a:spcAft>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Almost customers has a expectation to have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Content_Readability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Similar_ProductInfo</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Seller_ProductInfo</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ProductInfo_Clarity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Ease_Navigation</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Loading_ProcessingSpeed</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UserFriendly_Interface</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Conveninet_PaymentMode</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TimelyFulfilment_Trust</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Customer_Empathy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CustPrivacy_Guarantee</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VariousChannel_Responses</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Benefit_Discount</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Enjoy_OnlineShopping</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Convenience_Flexibility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Returns_ReplacementPolicy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Loyalty_ProgramAccess</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QualityInfo_Satisfaction</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WebsiteQuality_Satisfaction</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NetBenefit_Satisfaction</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User_Trust</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Product_SeveralCategory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Relevant_ProductInfo</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Monetary_Savings</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Patronizing_Convenience</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Adventure_Sense</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Enhances_SocialStatus</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Gratification_Shopping</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Role_Fulfilment</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dirty="0" err="1">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Money_Worthy</a:t>
            </a: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 in e-commerce websites.</a:t>
            </a:r>
            <a:endParaRPr lang="en-IN" sz="1800" dirty="0">
              <a:solidFill>
                <a:schemeClr val="accent1">
                  <a:lumMod val="7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1431331"/>
      </p:ext>
    </p:extLst>
  </p:cSld>
  <p:clrMapOvr>
    <a:masterClrMapping/>
  </p:clrMapOvr>
  <mc:AlternateContent xmlns:mc="http://schemas.openxmlformats.org/markup-compatibility/2006">
    <mc:Choice xmlns:p14="http://schemas.microsoft.com/office/powerpoint/2010/main" Requires="p14">
      <p:transition spd="slow" p14:dur="2000" advTm="1328"/>
    </mc:Choice>
    <mc:Fallback>
      <p:transition spd="slow" advTm="13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8A46D-BA1C-4D66-B2A1-6D030567DCFB}"/>
              </a:ext>
            </a:extLst>
          </p:cNvPr>
          <p:cNvSpPr>
            <a:spLocks noGrp="1"/>
          </p:cNvSpPr>
          <p:nvPr>
            <p:ph idx="1"/>
          </p:nvPr>
        </p:nvSpPr>
        <p:spPr>
          <a:xfrm>
            <a:off x="464074" y="2379980"/>
            <a:ext cx="11524726" cy="4406900"/>
          </a:xfrm>
        </p:spPr>
        <p:txBody>
          <a:bodyPr/>
          <a:lstStyle/>
          <a:p>
            <a:pPr lvl="0">
              <a:lnSpc>
                <a:spcPct val="107000"/>
              </a:lnSpc>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Times New Roman" panose="02020603050405020304" pitchFamily="18" charset="0"/>
                <a:cs typeface="Calibri" panose="020F0502020204030204" pitchFamily="34" charset="0"/>
              </a:rPr>
              <a:t>Compared to other platforms shopping with Amazon.in and Flipkart.com has maximum benefits rather than drawbacks.</a:t>
            </a:r>
            <a:endParaRPr lang="en-IN" sz="1800" dirty="0">
              <a:solidFill>
                <a:schemeClr val="accent1">
                  <a:lumMod val="75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Calibri" panose="020F0502020204030204" pitchFamily="34" charset="0"/>
                <a:cs typeface="Times New Roman" panose="02020603050405020304" pitchFamily="18" charset="0"/>
              </a:rPr>
              <a:t>Compared to all other online shopping platforms Snapdeal and Myntra has maximum drawbacks.</a:t>
            </a:r>
          </a:p>
          <a:p>
            <a:pPr lvl="0">
              <a:lnSpc>
                <a:spcPct val="107000"/>
              </a:lnSpc>
              <a:buFont typeface="Wingdings" panose="05000000000000000000" pitchFamily="2" charset="2"/>
              <a:buChar char="ü"/>
            </a:pPr>
            <a:r>
              <a:rPr lang="en-IN" sz="1800" dirty="0">
                <a:solidFill>
                  <a:schemeClr val="accent1">
                    <a:lumMod val="75000"/>
                  </a:schemeClr>
                </a:solidFill>
                <a:effectLst/>
                <a:latin typeface="Arial Narrow" panose="020B0606020202030204" pitchFamily="34" charset="0"/>
                <a:ea typeface="Calibri" panose="020F0502020204030204" pitchFamily="34" charset="0"/>
                <a:cs typeface="Times New Roman" panose="02020603050405020304" pitchFamily="18" charset="0"/>
              </a:rPr>
              <a:t>And having maximum good feedbacks Amazon is recommended by most of the customers.</a:t>
            </a:r>
          </a:p>
          <a:p>
            <a:endParaRPr lang="en-IN" dirty="0"/>
          </a:p>
        </p:txBody>
      </p:sp>
      <p:pic>
        <p:nvPicPr>
          <p:cNvPr id="5" name="Picture 4">
            <a:extLst>
              <a:ext uri="{FF2B5EF4-FFF2-40B4-BE49-F238E27FC236}">
                <a16:creationId xmlns:a16="http://schemas.microsoft.com/office/drawing/2014/main" id="{C4A4585A-3D2D-4032-BECA-26E2B679B6F2}"/>
              </a:ext>
            </a:extLst>
          </p:cNvPr>
          <p:cNvPicPr>
            <a:picLocks noChangeAspect="1"/>
          </p:cNvPicPr>
          <p:nvPr/>
        </p:nvPicPr>
        <p:blipFill>
          <a:blip r:embed="rId3"/>
          <a:stretch>
            <a:fillRect/>
          </a:stretch>
        </p:blipFill>
        <p:spPr>
          <a:xfrm>
            <a:off x="2273300" y="3800560"/>
            <a:ext cx="5956300" cy="2986320"/>
          </a:xfrm>
          <a:prstGeom prst="rect">
            <a:avLst/>
          </a:prstGeom>
        </p:spPr>
      </p:pic>
    </p:spTree>
    <p:custDataLst>
      <p:tags r:id="rId1"/>
    </p:custDataLst>
    <p:extLst>
      <p:ext uri="{BB962C8B-B14F-4D97-AF65-F5344CB8AC3E}">
        <p14:creationId xmlns:p14="http://schemas.microsoft.com/office/powerpoint/2010/main" val="3056893753"/>
      </p:ext>
    </p:extLst>
  </p:cSld>
  <p:clrMapOvr>
    <a:masterClrMapping/>
  </p:clrMapOvr>
  <mc:AlternateContent xmlns:mc="http://schemas.openxmlformats.org/markup-compatibility/2006">
    <mc:Choice xmlns:p14="http://schemas.microsoft.com/office/powerpoint/2010/main" Requires="p14">
      <p:transition spd="slow" p14:dur="2000" advTm="2104"/>
    </mc:Choice>
    <mc:Fallback>
      <p:transition spd="slow" advTm="2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F4C-EB1D-478D-B8B0-CC0F0E24FEC1}"/>
              </a:ext>
            </a:extLst>
          </p:cNvPr>
          <p:cNvSpPr>
            <a:spLocks noGrp="1"/>
          </p:cNvSpPr>
          <p:nvPr>
            <p:ph type="title"/>
          </p:nvPr>
        </p:nvSpPr>
        <p:spPr/>
        <p:txBody>
          <a:bodyPr/>
          <a:lstStyle/>
          <a:p>
            <a:r>
              <a:rPr lang="en-US" b="1" dirty="0">
                <a:solidFill>
                  <a:schemeClr val="accent1">
                    <a:lumMod val="20000"/>
                    <a:lumOff val="80000"/>
                  </a:schemeClr>
                </a:solidFill>
              </a:rPr>
              <a:t>10. Conclusion</a:t>
            </a:r>
            <a:endParaRPr lang="en-IN" b="1" dirty="0">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081474B8-6C7F-47D4-8379-D2F87E50BD6C}"/>
              </a:ext>
            </a:extLst>
          </p:cNvPr>
          <p:cNvSpPr>
            <a:spLocks noGrp="1"/>
          </p:cNvSpPr>
          <p:nvPr>
            <p:ph idx="1"/>
          </p:nvPr>
        </p:nvSpPr>
        <p:spPr>
          <a:xfrm>
            <a:off x="1154954" y="2603500"/>
            <a:ext cx="10092166" cy="3685540"/>
          </a:xfrm>
        </p:spPr>
        <p:txBody>
          <a:bodyPr>
            <a:normAutofit fontScale="85000" lnSpcReduction="20000"/>
          </a:bodyPr>
          <a:lstStyle/>
          <a:p>
            <a:pPr marL="0" indent="0">
              <a:buNone/>
            </a:pPr>
            <a:r>
              <a:rPr lang="en-US" b="1" dirty="0">
                <a:solidFill>
                  <a:srgbClr val="002060"/>
                </a:solidFill>
              </a:rPr>
              <a:t>While going through the problem and in detailed analysis I found the following conclusions:</a:t>
            </a:r>
          </a:p>
          <a:p>
            <a:r>
              <a:rPr lang="en-US" b="1" dirty="0">
                <a:solidFill>
                  <a:srgbClr val="002060"/>
                </a:solidFill>
              </a:rPr>
              <a:t>Frequency of Females </a:t>
            </a:r>
            <a:r>
              <a:rPr lang="en-US" b="1" dirty="0" err="1">
                <a:solidFill>
                  <a:srgbClr val="002060"/>
                </a:solidFill>
              </a:rPr>
              <a:t>shoping</a:t>
            </a:r>
            <a:r>
              <a:rPr lang="en-US" b="1" dirty="0">
                <a:solidFill>
                  <a:srgbClr val="002060"/>
                </a:solidFill>
              </a:rPr>
              <a:t> is high so making them satisfied will help the sellers to get more business. </a:t>
            </a:r>
          </a:p>
          <a:p>
            <a:r>
              <a:rPr lang="en-US" b="1" dirty="0">
                <a:solidFill>
                  <a:srgbClr val="002060"/>
                </a:solidFill>
              </a:rPr>
              <a:t> Loyal customers prefer buying and tend to spend more money on shopping in your store. Statistics show that engaged consumers purchase more frequently. It is necessary to hear customer feedback because most of them are valuable feedbacks.</a:t>
            </a:r>
          </a:p>
          <a:p>
            <a:r>
              <a:rPr lang="en-US" b="1" dirty="0">
                <a:solidFill>
                  <a:srgbClr val="002060"/>
                </a:solidFill>
              </a:rPr>
              <a:t> Sometimes customer feedback is the best marketing strategy. They are frequent customers so they will know which areas of your business may well be improved. If their feedback is approved, they will extremely excite and support your company with their best ability. </a:t>
            </a:r>
          </a:p>
          <a:p>
            <a:r>
              <a:rPr lang="en-US" b="1" dirty="0">
                <a:solidFill>
                  <a:srgbClr val="002060"/>
                </a:solidFill>
              </a:rPr>
              <a:t>Here as an conclusion part I found that using dead old strategies for retailers will effect customer retention. </a:t>
            </a:r>
          </a:p>
          <a:p>
            <a:r>
              <a:rPr lang="en-US" b="1" dirty="0">
                <a:solidFill>
                  <a:srgbClr val="002060"/>
                </a:solidFill>
              </a:rPr>
              <a:t> </a:t>
            </a:r>
            <a:r>
              <a:rPr lang="en-US" b="1" dirty="0" err="1">
                <a:solidFill>
                  <a:srgbClr val="002060"/>
                </a:solidFill>
              </a:rPr>
              <a:t>Organisation</a:t>
            </a:r>
            <a:r>
              <a:rPr lang="en-US" b="1" dirty="0">
                <a:solidFill>
                  <a:srgbClr val="002060"/>
                </a:solidFill>
              </a:rPr>
              <a:t> will always focus on success for that keeping the old customers will always be a plus point. </a:t>
            </a:r>
          </a:p>
          <a:p>
            <a:r>
              <a:rPr lang="en-US" b="1" dirty="0">
                <a:solidFill>
                  <a:srgbClr val="002060"/>
                </a:solidFill>
              </a:rPr>
              <a:t> Also Paytm and Snapdeal has maximum drawbacks it is because of their dead old strategies. </a:t>
            </a:r>
            <a:endParaRPr lang="en-IN" b="1" dirty="0">
              <a:solidFill>
                <a:srgbClr val="002060"/>
              </a:solidFill>
            </a:endParaRPr>
          </a:p>
        </p:txBody>
      </p:sp>
    </p:spTree>
    <p:custDataLst>
      <p:tags r:id="rId1"/>
    </p:custDataLst>
    <p:extLst>
      <p:ext uri="{BB962C8B-B14F-4D97-AF65-F5344CB8AC3E}">
        <p14:creationId xmlns:p14="http://schemas.microsoft.com/office/powerpoint/2010/main" val="71583700"/>
      </p:ext>
    </p:extLst>
  </p:cSld>
  <p:clrMapOvr>
    <a:masterClrMapping/>
  </p:clrMapOvr>
  <mc:AlternateContent xmlns:mc="http://schemas.openxmlformats.org/markup-compatibility/2006">
    <mc:Choice xmlns:p14="http://schemas.microsoft.com/office/powerpoint/2010/main" Requires="p14">
      <p:transition spd="slow" p14:dur="2000" advTm="5849"/>
    </mc:Choice>
    <mc:Fallback>
      <p:transition spd="slow" advTm="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8255C-CEB2-4C76-B86A-401C236C04B0}"/>
              </a:ext>
            </a:extLst>
          </p:cNvPr>
          <p:cNvSpPr>
            <a:spLocks noGrp="1"/>
          </p:cNvSpPr>
          <p:nvPr>
            <p:ph idx="1"/>
          </p:nvPr>
        </p:nvSpPr>
        <p:spPr>
          <a:xfrm>
            <a:off x="1154954" y="2603500"/>
            <a:ext cx="9076166" cy="3797300"/>
          </a:xfrm>
        </p:spPr>
        <p:txBody>
          <a:bodyPr/>
          <a:lstStyle/>
          <a:p>
            <a:r>
              <a:rPr lang="en-US" b="1" dirty="0">
                <a:solidFill>
                  <a:srgbClr val="002060"/>
                </a:solidFill>
              </a:rPr>
              <a:t>I found Amazon and Flipkart are standing best out in the market by using ethical, reasonable business strategies. </a:t>
            </a:r>
          </a:p>
          <a:p>
            <a:r>
              <a:rPr lang="en-US" b="1" dirty="0">
                <a:solidFill>
                  <a:srgbClr val="002060"/>
                </a:solidFill>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p>
          <a:p>
            <a:r>
              <a:rPr lang="en-US" b="1" dirty="0">
                <a:solidFill>
                  <a:srgbClr val="002060"/>
                </a:solidFill>
              </a:rPr>
              <a:t> Having the right customer retention strategy will keep sellers company growing if they know how to take advantage of it. Then customers will find their way back and continue buying stuff from the best company</a:t>
            </a:r>
            <a:endParaRPr lang="en-IN" b="1" dirty="0">
              <a:solidFill>
                <a:srgbClr val="002060"/>
              </a:solidFill>
            </a:endParaRPr>
          </a:p>
        </p:txBody>
      </p:sp>
    </p:spTree>
    <p:custDataLst>
      <p:tags r:id="rId1"/>
    </p:custDataLst>
    <p:extLst>
      <p:ext uri="{BB962C8B-B14F-4D97-AF65-F5344CB8AC3E}">
        <p14:creationId xmlns:p14="http://schemas.microsoft.com/office/powerpoint/2010/main" val="2374647682"/>
      </p:ext>
    </p:extLst>
  </p:cSld>
  <p:clrMapOvr>
    <a:masterClrMapping/>
  </p:clrMapOvr>
  <mc:AlternateContent xmlns:mc="http://schemas.openxmlformats.org/markup-compatibility/2006">
    <mc:Choice xmlns:p14="http://schemas.microsoft.com/office/powerpoint/2010/main" Requires="p14">
      <p:transition spd="slow" p14:dur="2000" advTm="5690"/>
    </mc:Choice>
    <mc:Fallback>
      <p:transition spd="slow" advTm="5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3">
                                            <p:txEl>
                                              <p:pRg st="0" end="0"/>
                                            </p:txEl>
                                          </p:spTgt>
                                        </p:tgtEl>
                                      </p:cBhvr>
                                    </p:animEffect>
                                    <p:anim calcmode="lin" valueType="num">
                                      <p:cBhvr>
                                        <p:cTn id="7"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5" presetClass="exit" presetSubtype="0" fill="hold" grpId="0" nodeType="clickEffect">
                                  <p:stCondLst>
                                    <p:cond delay="0"/>
                                  </p:stCondLst>
                                  <p:childTnLst>
                                    <p:animEffect transition="out" filter="fade">
                                      <p:cBhvr>
                                        <p:cTn id="13" dur="2000"/>
                                        <p:tgtEl>
                                          <p:spTgt spid="3">
                                            <p:txEl>
                                              <p:pRg st="1" end="1"/>
                                            </p:txEl>
                                          </p:spTgt>
                                        </p:tgtEl>
                                      </p:cBhvr>
                                    </p:animEffect>
                                    <p:anim calcmode="lin" valueType="num">
                                      <p:cBhvr>
                                        <p:cTn id="14" dur="2000"/>
                                        <p:tgtEl>
                                          <p:spTgt spid="3">
                                            <p:txEl>
                                              <p:pRg st="1" end="1"/>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 dur="2000"/>
                                        <p:tgtEl>
                                          <p:spTgt spid="3">
                                            <p:txEl>
                                              <p:pRg st="1" end="1"/>
                                            </p:txEl>
                                          </p:spTgt>
                                        </p:tgtEl>
                                        <p:attrNameLst>
                                          <p:attrName>ppt_h</p:attrName>
                                        </p:attrNameLst>
                                      </p:cBhvr>
                                      <p:tavLst>
                                        <p:tav tm="0">
                                          <p:val>
                                            <p:strVal val="ppt_h"/>
                                          </p:val>
                                        </p:tav>
                                        <p:tav tm="100000">
                                          <p:val>
                                            <p:strVal val="ppt_h"/>
                                          </p:val>
                                        </p:tav>
                                      </p:tavLst>
                                    </p:anim>
                                    <p:set>
                                      <p:cBhvr>
                                        <p:cTn id="16"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5" presetClass="exit" presetSubtype="0" fill="hold" grpId="0" nodeType="clickEffect">
                                  <p:stCondLst>
                                    <p:cond delay="0"/>
                                  </p:stCondLst>
                                  <p:childTnLst>
                                    <p:animEffect transition="out" filter="fade">
                                      <p:cBhvr>
                                        <p:cTn id="20" dur="2000"/>
                                        <p:tgtEl>
                                          <p:spTgt spid="3">
                                            <p:txEl>
                                              <p:pRg st="2" end="2"/>
                                            </p:txEl>
                                          </p:spTgt>
                                        </p:tgtEl>
                                      </p:cBhvr>
                                    </p:animEffect>
                                    <p:anim calcmode="lin" valueType="num">
                                      <p:cBhvr>
                                        <p:cTn id="21" dur="2000"/>
                                        <p:tgtEl>
                                          <p:spTgt spid="3">
                                            <p:txEl>
                                              <p:pRg st="2" end="2"/>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 dur="2000"/>
                                        <p:tgtEl>
                                          <p:spTgt spid="3">
                                            <p:txEl>
                                              <p:pRg st="2" end="2"/>
                                            </p:txEl>
                                          </p:spTgt>
                                        </p:tgtEl>
                                        <p:attrNameLst>
                                          <p:attrName>ppt_h</p:attrName>
                                        </p:attrNameLst>
                                      </p:cBhvr>
                                      <p:tavLst>
                                        <p:tav tm="0">
                                          <p:val>
                                            <p:strVal val="ppt_h"/>
                                          </p:val>
                                        </p:tav>
                                        <p:tav tm="100000">
                                          <p:val>
                                            <p:strVal val="ppt_h"/>
                                          </p:val>
                                        </p:tav>
                                      </p:tavLst>
                                    </p:anim>
                                    <p:set>
                                      <p:cBhvr>
                                        <p:cTn id="23"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19EED-118F-4F53-9E80-955D7E7D6193}"/>
              </a:ext>
            </a:extLst>
          </p:cNvPr>
          <p:cNvSpPr>
            <a:spLocks noGrp="1"/>
          </p:cNvSpPr>
          <p:nvPr>
            <p:ph type="title"/>
          </p:nvPr>
        </p:nvSpPr>
        <p:spPr>
          <a:xfrm>
            <a:off x="1154954" y="387742"/>
            <a:ext cx="8761413" cy="1929330"/>
          </a:xfrm>
        </p:spPr>
        <p:txBody>
          <a:bodyPr/>
          <a:lstStyle/>
          <a:p>
            <a:r>
              <a:rPr lang="en-US" sz="6000" b="1" dirty="0">
                <a:solidFill>
                  <a:srgbClr val="FFC000"/>
                </a:solidFill>
              </a:rPr>
              <a:t>Thank you</a:t>
            </a:r>
            <a:endParaRPr lang="en-IN" sz="6000" b="1" dirty="0">
              <a:solidFill>
                <a:srgbClr val="FFC000"/>
              </a:solidFill>
            </a:endParaRPr>
          </a:p>
        </p:txBody>
      </p:sp>
      <p:sp>
        <p:nvSpPr>
          <p:cNvPr id="3" name="Content Placeholder 2">
            <a:extLst>
              <a:ext uri="{FF2B5EF4-FFF2-40B4-BE49-F238E27FC236}">
                <a16:creationId xmlns:a16="http://schemas.microsoft.com/office/drawing/2014/main" id="{9FBA7A80-204E-41B7-8D00-A4075891624D}"/>
              </a:ext>
            </a:extLst>
          </p:cNvPr>
          <p:cNvSpPr>
            <a:spLocks noGrp="1"/>
          </p:cNvSpPr>
          <p:nvPr>
            <p:ph idx="1"/>
          </p:nvPr>
        </p:nvSpPr>
        <p:spPr/>
        <p:txBody>
          <a:bodyPr/>
          <a:lstStyle/>
          <a:p>
            <a:pPr marL="0" indent="0">
              <a:buNone/>
            </a:pPr>
            <a:endParaRPr lang="en-US" dirty="0"/>
          </a:p>
          <a:p>
            <a:pPr marL="0" indent="0">
              <a:buNone/>
            </a:pPr>
            <a:r>
              <a:rPr lang="en-IN" sz="2400" b="1" u="sng" dirty="0">
                <a:solidFill>
                  <a:srgbClr val="002060"/>
                </a:solidFill>
              </a:rPr>
              <a:t> Presented by:</a:t>
            </a:r>
          </a:p>
          <a:p>
            <a:pPr marL="0" indent="0">
              <a:buNone/>
            </a:pPr>
            <a:r>
              <a:rPr lang="en-IN" dirty="0"/>
              <a:t>	</a:t>
            </a:r>
            <a:r>
              <a:rPr lang="en-IN" sz="2800" b="1" dirty="0">
                <a:solidFill>
                  <a:schemeClr val="accent1">
                    <a:lumMod val="50000"/>
                  </a:schemeClr>
                </a:solidFill>
                <a:latin typeface="Harlow Solid Italic" panose="04030604020F02020D02" pitchFamily="82" charset="0"/>
              </a:rPr>
              <a:t>Vishal Lakhera</a:t>
            </a:r>
          </a:p>
          <a:p>
            <a:pPr marL="0" indent="0">
              <a:buNone/>
            </a:pPr>
            <a:r>
              <a:rPr lang="en-IN" sz="2400" b="1" u="sng" dirty="0">
                <a:solidFill>
                  <a:srgbClr val="002060"/>
                </a:solidFill>
              </a:rPr>
              <a:t>  Batch no:</a:t>
            </a:r>
          </a:p>
          <a:p>
            <a:pPr marL="0" indent="0">
              <a:buNone/>
            </a:pPr>
            <a:r>
              <a:rPr lang="en-IN" b="1" dirty="0">
                <a:latin typeface="Harlow Solid Italic" panose="04030604020F02020D02" pitchFamily="82" charset="0"/>
              </a:rPr>
              <a:t>        </a:t>
            </a:r>
            <a:r>
              <a:rPr lang="en-IN" sz="2800" b="1" dirty="0">
                <a:solidFill>
                  <a:schemeClr val="accent1">
                    <a:lumMod val="50000"/>
                  </a:schemeClr>
                </a:solidFill>
                <a:latin typeface="Harlow Solid Italic" panose="04030604020F02020D02" pitchFamily="82" charset="0"/>
              </a:rPr>
              <a:t>1836</a:t>
            </a:r>
          </a:p>
        </p:txBody>
      </p:sp>
      <p:pic>
        <p:nvPicPr>
          <p:cNvPr id="5" name="Picture 4">
            <a:extLst>
              <a:ext uri="{FF2B5EF4-FFF2-40B4-BE49-F238E27FC236}">
                <a16:creationId xmlns:a16="http://schemas.microsoft.com/office/drawing/2014/main" id="{866701C2-3265-46A6-AB66-DD0AB62A5A22}"/>
              </a:ext>
            </a:extLst>
          </p:cNvPr>
          <p:cNvPicPr>
            <a:picLocks noChangeAspect="1"/>
          </p:cNvPicPr>
          <p:nvPr/>
        </p:nvPicPr>
        <p:blipFill>
          <a:blip r:embed="rId3"/>
          <a:stretch>
            <a:fillRect/>
          </a:stretch>
        </p:blipFill>
        <p:spPr>
          <a:xfrm>
            <a:off x="3965881" y="2317072"/>
            <a:ext cx="7557335" cy="4254499"/>
          </a:xfrm>
          <a:prstGeom prst="rect">
            <a:avLst/>
          </a:prstGeom>
        </p:spPr>
      </p:pic>
    </p:spTree>
    <p:custDataLst>
      <p:tags r:id="rId1"/>
    </p:custDataLst>
    <p:extLst>
      <p:ext uri="{BB962C8B-B14F-4D97-AF65-F5344CB8AC3E}">
        <p14:creationId xmlns:p14="http://schemas.microsoft.com/office/powerpoint/2010/main" val="483174351"/>
      </p:ext>
    </p:extLst>
  </p:cSld>
  <p:clrMapOvr>
    <a:masterClrMapping/>
  </p:clrMapOvr>
  <mc:AlternateContent xmlns:mc="http://schemas.openxmlformats.org/markup-compatibility/2006">
    <mc:Choice xmlns:p14="http://schemas.microsoft.com/office/powerpoint/2010/main" Requires="p14">
      <p:transition spd="slow" p14:dur="2000" advTm="3071"/>
    </mc:Choice>
    <mc:Fallback>
      <p:transition spd="slow" advTm="3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089A-FA8E-4820-8BAB-394DB7491767}"/>
              </a:ext>
            </a:extLst>
          </p:cNvPr>
          <p:cNvSpPr>
            <a:spLocks noGrp="1"/>
          </p:cNvSpPr>
          <p:nvPr>
            <p:ph type="title"/>
          </p:nvPr>
        </p:nvSpPr>
        <p:spPr/>
        <p:txBody>
          <a:bodyPr/>
          <a:lstStyle/>
          <a:p>
            <a:r>
              <a:rPr lang="en-US" b="1" dirty="0">
                <a:solidFill>
                  <a:schemeClr val="accent4">
                    <a:lumMod val="75000"/>
                  </a:schemeClr>
                </a:solidFill>
              </a:rPr>
              <a:t>1.Overview</a:t>
            </a:r>
            <a:endParaRPr lang="en-IN" b="1" dirty="0">
              <a:solidFill>
                <a:schemeClr val="accent4">
                  <a:lumMod val="75000"/>
                </a:schemeClr>
              </a:solidFill>
            </a:endParaRPr>
          </a:p>
        </p:txBody>
      </p:sp>
      <p:sp>
        <p:nvSpPr>
          <p:cNvPr id="3" name="Content Placeholder 2">
            <a:extLst>
              <a:ext uri="{FF2B5EF4-FFF2-40B4-BE49-F238E27FC236}">
                <a16:creationId xmlns:a16="http://schemas.microsoft.com/office/drawing/2014/main" id="{B6BDEF19-92E4-44E1-B56C-061310C185B4}"/>
              </a:ext>
            </a:extLst>
          </p:cNvPr>
          <p:cNvSpPr>
            <a:spLocks noGrp="1"/>
          </p:cNvSpPr>
          <p:nvPr>
            <p:ph idx="1"/>
          </p:nvPr>
        </p:nvSpPr>
        <p:spPr/>
        <p:txBody>
          <a:bodyPr/>
          <a:lstStyle/>
          <a:p>
            <a:pPr marL="0" indent="0">
              <a:buNone/>
            </a:pPr>
            <a:r>
              <a:rPr lang="en-US" dirty="0">
                <a:solidFill>
                  <a:schemeClr val="accent1">
                    <a:lumMod val="60000"/>
                    <a:lumOff val="40000"/>
                  </a:schemeClr>
                </a:solidFill>
                <a:latin typeface="Arial Narrow" panose="020B0606020202030204" pitchFamily="34" charset="0"/>
              </a:rPr>
              <a:t>In this presentation we’ll look into the following:</a:t>
            </a:r>
          </a:p>
          <a:p>
            <a:pPr>
              <a:buFont typeface="Wingdings" panose="05000000000000000000" pitchFamily="2" charset="2"/>
              <a:buChar char="v"/>
            </a:pPr>
            <a:r>
              <a:rPr lang="en-US" dirty="0">
                <a:solidFill>
                  <a:schemeClr val="accent1">
                    <a:lumMod val="60000"/>
                    <a:lumOff val="40000"/>
                  </a:schemeClr>
                </a:solidFill>
                <a:latin typeface="Arial Narrow" panose="020B0606020202030204" pitchFamily="34" charset="0"/>
              </a:rPr>
              <a:t> What are the different factor affecting customer retention.</a:t>
            </a:r>
          </a:p>
          <a:p>
            <a:pPr>
              <a:buFont typeface="Wingdings" panose="05000000000000000000" pitchFamily="2" charset="2"/>
              <a:buChar char="v"/>
            </a:pPr>
            <a:r>
              <a:rPr lang="en-US" dirty="0">
                <a:solidFill>
                  <a:schemeClr val="accent1">
                    <a:lumMod val="60000"/>
                    <a:lumOff val="40000"/>
                  </a:schemeClr>
                </a:solidFill>
                <a:latin typeface="Arial Narrow" panose="020B0606020202030204" pitchFamily="34" charset="0"/>
              </a:rPr>
              <a:t> What are the criterion to retain customers.</a:t>
            </a:r>
          </a:p>
          <a:p>
            <a:pPr>
              <a:buFont typeface="Wingdings" panose="05000000000000000000" pitchFamily="2" charset="2"/>
              <a:buChar char="v"/>
            </a:pPr>
            <a:r>
              <a:rPr lang="en-US" dirty="0">
                <a:solidFill>
                  <a:schemeClr val="accent1">
                    <a:lumMod val="60000"/>
                    <a:lumOff val="40000"/>
                  </a:schemeClr>
                </a:solidFill>
                <a:latin typeface="Arial Narrow" panose="020B0606020202030204" pitchFamily="34" charset="0"/>
              </a:rPr>
              <a:t>Overall analysis of the problem.</a:t>
            </a:r>
          </a:p>
          <a:p>
            <a:pPr>
              <a:buFont typeface="Wingdings" panose="05000000000000000000" pitchFamily="2" charset="2"/>
              <a:buChar char="v"/>
            </a:pPr>
            <a:r>
              <a:rPr lang="en-US" dirty="0">
                <a:solidFill>
                  <a:schemeClr val="accent1">
                    <a:lumMod val="60000"/>
                    <a:lumOff val="40000"/>
                  </a:schemeClr>
                </a:solidFill>
                <a:latin typeface="Arial Narrow" panose="020B0606020202030204" pitchFamily="34" charset="0"/>
              </a:rPr>
              <a:t>How can we improve customer retention.</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marL="0" indent="0">
              <a:buNone/>
            </a:pPr>
            <a:endParaRPr lang="en-US" dirty="0"/>
          </a:p>
          <a:p>
            <a:pPr>
              <a:buFont typeface="Wingdings" panose="05000000000000000000" pitchFamily="2" charset="2"/>
              <a:buChar char="v"/>
            </a:pPr>
            <a:endParaRPr lang="en-US" dirty="0"/>
          </a:p>
          <a:p>
            <a:pPr marL="0" indent="0">
              <a:buNone/>
            </a:pPr>
            <a:endParaRPr lang="en-IN" dirty="0"/>
          </a:p>
        </p:txBody>
      </p:sp>
    </p:spTree>
    <p:custDataLst>
      <p:tags r:id="rId1"/>
    </p:custDataLst>
    <p:extLst>
      <p:ext uri="{BB962C8B-B14F-4D97-AF65-F5344CB8AC3E}">
        <p14:creationId xmlns:p14="http://schemas.microsoft.com/office/powerpoint/2010/main" val="2623044936"/>
      </p:ext>
    </p:extLst>
  </p:cSld>
  <p:clrMapOvr>
    <a:masterClrMapping/>
  </p:clrMapOvr>
  <mc:AlternateContent xmlns:mc="http://schemas.openxmlformats.org/markup-compatibility/2006">
    <mc:Choice xmlns:p14="http://schemas.microsoft.com/office/powerpoint/2010/main" Requires="p14">
      <p:transition spd="slow" p14:dur="2000" advTm="5238"/>
    </mc:Choice>
    <mc:Fallback>
      <p:transition spd="slow" advTm="52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FA0C-0684-455A-B787-AF4E036E8B3E}"/>
              </a:ext>
            </a:extLst>
          </p:cNvPr>
          <p:cNvSpPr>
            <a:spLocks noGrp="1"/>
          </p:cNvSpPr>
          <p:nvPr>
            <p:ph type="title"/>
          </p:nvPr>
        </p:nvSpPr>
        <p:spPr/>
        <p:txBody>
          <a:bodyPr/>
          <a:lstStyle/>
          <a:p>
            <a:r>
              <a:rPr lang="en-US" b="1" dirty="0">
                <a:solidFill>
                  <a:schemeClr val="tx2">
                    <a:lumMod val="60000"/>
                    <a:lumOff val="40000"/>
                  </a:schemeClr>
                </a:solidFill>
              </a:rPr>
              <a:t>2. What is Customer Retention?</a:t>
            </a:r>
            <a:endParaRPr lang="en-IN" b="1" dirty="0">
              <a:solidFill>
                <a:schemeClr val="tx2">
                  <a:lumMod val="60000"/>
                  <a:lumOff val="40000"/>
                </a:schemeClr>
              </a:solidFill>
            </a:endParaRPr>
          </a:p>
        </p:txBody>
      </p:sp>
      <p:sp>
        <p:nvSpPr>
          <p:cNvPr id="3" name="Content Placeholder 2">
            <a:extLst>
              <a:ext uri="{FF2B5EF4-FFF2-40B4-BE49-F238E27FC236}">
                <a16:creationId xmlns:a16="http://schemas.microsoft.com/office/drawing/2014/main" id="{4315EA0F-CBFF-4985-BD79-34E9F4B4443B}"/>
              </a:ext>
            </a:extLst>
          </p:cNvPr>
          <p:cNvSpPr>
            <a:spLocks noGrp="1"/>
          </p:cNvSpPr>
          <p:nvPr>
            <p:ph idx="1"/>
          </p:nvPr>
        </p:nvSpPr>
        <p:spPr/>
        <p:txBody>
          <a:bodyPr/>
          <a:lstStyle/>
          <a:p>
            <a:pPr marL="0" indent="0">
              <a:buNone/>
            </a:pPr>
            <a:r>
              <a:rPr lang="en-US" b="0" i="0" dirty="0">
                <a:solidFill>
                  <a:schemeClr val="accent3">
                    <a:lumMod val="60000"/>
                    <a:lumOff val="40000"/>
                  </a:schemeClr>
                </a:solidFill>
                <a:effectLst/>
                <a:latin typeface="Arial Narrow" panose="020B0606020202030204" pitchFamily="34" charset="0"/>
              </a:rPr>
              <a:t>Customer retention refers to the activities and actions companies and organizations take to reduce the number of customer defections. The goal of customer retention programs is to help companies retain as many customers as possible, often through customer loyalty and brand loyalty initiatives. It is important to remember that customer retention begins with the first contact a customer has with a company and continues throughout the entire lifetime of the relationship.</a:t>
            </a:r>
            <a:endParaRPr lang="en-IN" dirty="0">
              <a:solidFill>
                <a:schemeClr val="accent3">
                  <a:lumMod val="60000"/>
                  <a:lumOff val="40000"/>
                </a:schemeClr>
              </a:solidFill>
              <a:latin typeface="Arial Narrow" panose="020B0606020202030204" pitchFamily="34" charset="0"/>
            </a:endParaRPr>
          </a:p>
        </p:txBody>
      </p:sp>
      <p:pic>
        <p:nvPicPr>
          <p:cNvPr id="7" name="Picture 6">
            <a:extLst>
              <a:ext uri="{FF2B5EF4-FFF2-40B4-BE49-F238E27FC236}">
                <a16:creationId xmlns:a16="http://schemas.microsoft.com/office/drawing/2014/main" id="{EBE9A320-5411-4193-9CD3-82C86AA08B06}"/>
              </a:ext>
            </a:extLst>
          </p:cNvPr>
          <p:cNvPicPr>
            <a:picLocks noChangeAspect="1"/>
          </p:cNvPicPr>
          <p:nvPr/>
        </p:nvPicPr>
        <p:blipFill>
          <a:blip r:embed="rId3"/>
          <a:stretch>
            <a:fillRect/>
          </a:stretch>
        </p:blipFill>
        <p:spPr>
          <a:xfrm>
            <a:off x="2140375" y="4060090"/>
            <a:ext cx="6196614" cy="2469436"/>
          </a:xfrm>
          <a:prstGeom prst="rect">
            <a:avLst/>
          </a:prstGeom>
        </p:spPr>
      </p:pic>
    </p:spTree>
    <p:custDataLst>
      <p:tags r:id="rId1"/>
    </p:custDataLst>
    <p:extLst>
      <p:ext uri="{BB962C8B-B14F-4D97-AF65-F5344CB8AC3E}">
        <p14:creationId xmlns:p14="http://schemas.microsoft.com/office/powerpoint/2010/main" val="659204809"/>
      </p:ext>
    </p:extLst>
  </p:cSld>
  <p:clrMapOvr>
    <a:masterClrMapping/>
  </p:clrMapOvr>
  <mc:AlternateContent xmlns:mc="http://schemas.openxmlformats.org/markup-compatibility/2006">
    <mc:Choice xmlns:p14="http://schemas.microsoft.com/office/powerpoint/2010/main" Requires="p14">
      <p:transition spd="slow" p14:dur="2000" advTm="6292"/>
    </mc:Choice>
    <mc:Fallback>
      <p:transition spd="slow" advTm="62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344F-A741-413E-B480-20983EBD5240}"/>
              </a:ext>
            </a:extLst>
          </p:cNvPr>
          <p:cNvSpPr>
            <a:spLocks noGrp="1"/>
          </p:cNvSpPr>
          <p:nvPr>
            <p:ph type="title"/>
          </p:nvPr>
        </p:nvSpPr>
        <p:spPr/>
        <p:txBody>
          <a:bodyPr/>
          <a:lstStyle/>
          <a:p>
            <a:r>
              <a:rPr lang="en-US" b="1" dirty="0">
                <a:solidFill>
                  <a:schemeClr val="accent3"/>
                </a:solidFill>
              </a:rPr>
              <a:t>3. Need of customer Retention</a:t>
            </a:r>
            <a:endParaRPr lang="en-IN" b="1" dirty="0">
              <a:solidFill>
                <a:schemeClr val="accent3"/>
              </a:solidFill>
            </a:endParaRPr>
          </a:p>
        </p:txBody>
      </p:sp>
      <p:sp>
        <p:nvSpPr>
          <p:cNvPr id="3" name="Content Placeholder 2">
            <a:extLst>
              <a:ext uri="{FF2B5EF4-FFF2-40B4-BE49-F238E27FC236}">
                <a16:creationId xmlns:a16="http://schemas.microsoft.com/office/drawing/2014/main" id="{83828434-BEDB-4F08-BBBB-EBBE99D19064}"/>
              </a:ext>
            </a:extLst>
          </p:cNvPr>
          <p:cNvSpPr>
            <a:spLocks noGrp="1"/>
          </p:cNvSpPr>
          <p:nvPr>
            <p:ph idx="1"/>
          </p:nvPr>
        </p:nvSpPr>
        <p:spPr>
          <a:xfrm>
            <a:off x="1122830" y="2949729"/>
            <a:ext cx="8825659" cy="3416300"/>
          </a:xfrm>
        </p:spPr>
        <p:txBody>
          <a:bodyPr>
            <a:normAutofit/>
          </a:bodyPr>
          <a:lstStyle/>
          <a:p>
            <a:pPr algn="l">
              <a:buFont typeface="Wingdings" panose="05000000000000000000" pitchFamily="2" charset="2"/>
              <a:buChar char="ü"/>
            </a:pPr>
            <a:r>
              <a:rPr lang="en-US" b="1" i="0" dirty="0">
                <a:solidFill>
                  <a:schemeClr val="accent1">
                    <a:lumMod val="75000"/>
                  </a:schemeClr>
                </a:solidFill>
                <a:effectLst/>
                <a:latin typeface="Rockwell" panose="02060603020205020403" pitchFamily="18" charset="0"/>
              </a:rPr>
              <a:t>Less spending on customer acquisition :</a:t>
            </a:r>
            <a:r>
              <a:rPr lang="en-US" b="0" i="0" dirty="0">
                <a:solidFill>
                  <a:schemeClr val="accent1">
                    <a:lumMod val="75000"/>
                  </a:schemeClr>
                </a:solidFill>
                <a:effectLst/>
                <a:latin typeface="Rockwell" panose="02060603020205020403" pitchFamily="18" charset="0"/>
              </a:rPr>
              <a:t> </a:t>
            </a:r>
            <a:r>
              <a:rPr lang="en-US" i="0" dirty="0">
                <a:solidFill>
                  <a:schemeClr val="accent1">
                    <a:lumMod val="75000"/>
                  </a:schemeClr>
                </a:solidFill>
                <a:effectLst/>
                <a:latin typeface="Arial Narrow" panose="020B0606020202030204" pitchFamily="34" charset="0"/>
              </a:rPr>
              <a:t>Acquiring a new customer can be up to five times more expensive than retaining an existing one. </a:t>
            </a:r>
          </a:p>
          <a:p>
            <a:pPr>
              <a:buFont typeface="Wingdings" panose="05000000000000000000" pitchFamily="2" charset="2"/>
              <a:buChar char="ü"/>
            </a:pPr>
            <a:r>
              <a:rPr lang="en-US" b="1" i="0" dirty="0">
                <a:solidFill>
                  <a:schemeClr val="accent1">
                    <a:lumMod val="75000"/>
                  </a:schemeClr>
                </a:solidFill>
                <a:effectLst/>
                <a:latin typeface="Rockwell" panose="02060603020205020403" pitchFamily="18" charset="0"/>
              </a:rPr>
              <a:t> Increased profits :</a:t>
            </a:r>
            <a:r>
              <a:rPr lang="en-US" b="1" i="0" dirty="0">
                <a:solidFill>
                  <a:schemeClr val="accent1">
                    <a:lumMod val="75000"/>
                  </a:schemeClr>
                </a:solidFill>
                <a:effectLst/>
                <a:latin typeface="Arial Narrow" panose="020B0606020202030204" pitchFamily="34" charset="0"/>
              </a:rPr>
              <a:t> </a:t>
            </a:r>
            <a:r>
              <a:rPr lang="en-US" b="0" i="0" dirty="0">
                <a:solidFill>
                  <a:schemeClr val="accent1">
                    <a:lumMod val="75000"/>
                  </a:schemeClr>
                </a:solidFill>
                <a:effectLst/>
                <a:latin typeface="Arial Narrow" panose="020B0606020202030204" pitchFamily="34" charset="0"/>
              </a:rPr>
              <a:t>An increase in client retention by 5% can enhance profits by over 25% .</a:t>
            </a:r>
          </a:p>
          <a:p>
            <a:pPr algn="l">
              <a:buFont typeface="Wingdings" panose="05000000000000000000" pitchFamily="2" charset="2"/>
              <a:buChar char="ü"/>
            </a:pPr>
            <a:r>
              <a:rPr lang="en-US" b="1" i="0" dirty="0">
                <a:solidFill>
                  <a:schemeClr val="accent1">
                    <a:lumMod val="75000"/>
                  </a:schemeClr>
                </a:solidFill>
                <a:effectLst/>
                <a:latin typeface="Rockwell" panose="02060603020205020403" pitchFamily="18" charset="0"/>
              </a:rPr>
              <a:t> Improved online reputation :</a:t>
            </a:r>
            <a:r>
              <a:rPr lang="en-US" b="0" i="0" dirty="0">
                <a:solidFill>
                  <a:schemeClr val="accent1">
                    <a:lumMod val="75000"/>
                  </a:schemeClr>
                </a:solidFill>
                <a:effectLst/>
                <a:latin typeface="Arial Narrow" panose="020B0606020202030204" pitchFamily="34" charset="0"/>
              </a:rPr>
              <a:t> Over 37% of customers will only post online reviews if they are “extremely satisfied”.</a:t>
            </a:r>
          </a:p>
          <a:p>
            <a:pPr algn="l">
              <a:buFont typeface="Wingdings" panose="05000000000000000000" pitchFamily="2" charset="2"/>
              <a:buChar char="ü"/>
            </a:pPr>
            <a:r>
              <a:rPr lang="en-US" b="1" dirty="0">
                <a:solidFill>
                  <a:schemeClr val="accent1">
                    <a:lumMod val="75000"/>
                  </a:schemeClr>
                </a:solidFill>
                <a:latin typeface="Rockwell" panose="02060603020205020403" pitchFamily="18" charset="0"/>
              </a:rPr>
              <a:t> Positive Reviews : </a:t>
            </a:r>
            <a:r>
              <a:rPr lang="en-US" b="0" i="0" dirty="0">
                <a:solidFill>
                  <a:schemeClr val="accent1">
                    <a:lumMod val="75000"/>
                  </a:schemeClr>
                </a:solidFill>
                <a:effectLst/>
                <a:latin typeface="Arial Narrow" panose="020B0606020202030204" pitchFamily="34" charset="0"/>
              </a:rPr>
              <a:t>The longer customers stay with a company, the more business, positive reviews, and they bring word of mouth advertising</a:t>
            </a:r>
            <a:r>
              <a:rPr lang="en-US" b="0" i="0" dirty="0">
                <a:solidFill>
                  <a:schemeClr val="accent1">
                    <a:lumMod val="75000"/>
                  </a:schemeClr>
                </a:solidFill>
                <a:effectLst/>
                <a:latin typeface="Rockwell" panose="02060603020205020403" pitchFamily="18" charset="0"/>
              </a:rPr>
              <a:t>.</a:t>
            </a:r>
          </a:p>
        </p:txBody>
      </p:sp>
    </p:spTree>
    <p:custDataLst>
      <p:tags r:id="rId1"/>
    </p:custDataLst>
    <p:extLst>
      <p:ext uri="{BB962C8B-B14F-4D97-AF65-F5344CB8AC3E}">
        <p14:creationId xmlns:p14="http://schemas.microsoft.com/office/powerpoint/2010/main" val="3114300815"/>
      </p:ext>
    </p:extLst>
  </p:cSld>
  <p:clrMapOvr>
    <a:masterClrMapping/>
  </p:clrMapOvr>
  <mc:AlternateContent xmlns:mc="http://schemas.openxmlformats.org/markup-compatibility/2006">
    <mc:Choice xmlns:p14="http://schemas.microsoft.com/office/powerpoint/2010/main" Requires="p14">
      <p:transition spd="slow" p14:dur="2000" advTm="12996"/>
    </mc:Choice>
    <mc:Fallback>
      <p:transition spd="slow" advTm="129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heel(1)">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3D21-D6BF-43EB-87D1-C9352284959D}"/>
              </a:ext>
            </a:extLst>
          </p:cNvPr>
          <p:cNvSpPr>
            <a:spLocks noGrp="1"/>
          </p:cNvSpPr>
          <p:nvPr>
            <p:ph type="title"/>
          </p:nvPr>
        </p:nvSpPr>
        <p:spPr/>
        <p:txBody>
          <a:bodyPr/>
          <a:lstStyle/>
          <a:p>
            <a:r>
              <a:rPr lang="en-US" b="1" dirty="0">
                <a:solidFill>
                  <a:schemeClr val="accent3">
                    <a:lumMod val="60000"/>
                    <a:lumOff val="40000"/>
                  </a:schemeClr>
                </a:solidFill>
              </a:rPr>
              <a:t>4. Problem Statement </a:t>
            </a:r>
            <a:endParaRPr lang="en-IN"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8EA26BEB-FE9C-4418-A505-472F56541276}"/>
              </a:ext>
            </a:extLst>
          </p:cNvPr>
          <p:cNvSpPr>
            <a:spLocks noGrp="1"/>
          </p:cNvSpPr>
          <p:nvPr>
            <p:ph idx="1"/>
          </p:nvPr>
        </p:nvSpPr>
        <p:spPr/>
        <p:txBody>
          <a:bodyPr/>
          <a:lstStyle/>
          <a:p>
            <a:pPr marL="0" indent="0">
              <a:buNone/>
            </a:pPr>
            <a:r>
              <a:rPr lang="en-IN" sz="1800" dirty="0">
                <a:solidFill>
                  <a:schemeClr val="accent3">
                    <a:lumMod val="60000"/>
                    <a:lumOff val="40000"/>
                  </a:schemeClr>
                </a:solidFill>
                <a:effectLst/>
                <a:latin typeface="Arial Narrow" panose="020B0606020202030204" pitchFamily="34" charset="0"/>
                <a:ea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a:t>
            </a:r>
            <a:endParaRPr lang="en-IN" dirty="0">
              <a:solidFill>
                <a:schemeClr val="accent3">
                  <a:lumMod val="60000"/>
                  <a:lumOff val="40000"/>
                </a:schemeClr>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1962717261"/>
      </p:ext>
    </p:extLst>
  </p:cSld>
  <p:clrMapOvr>
    <a:masterClrMapping/>
  </p:clrMapOvr>
  <p:transition spd="slow" advTm="3541">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2587-18E8-4B4A-BE64-71ABDA284489}"/>
              </a:ext>
            </a:extLst>
          </p:cNvPr>
          <p:cNvSpPr>
            <a:spLocks noGrp="1"/>
          </p:cNvSpPr>
          <p:nvPr>
            <p:ph type="title"/>
          </p:nvPr>
        </p:nvSpPr>
        <p:spPr/>
        <p:txBody>
          <a:bodyPr/>
          <a:lstStyle/>
          <a:p>
            <a:r>
              <a:rPr lang="en-US" b="1" dirty="0">
                <a:solidFill>
                  <a:schemeClr val="accent5">
                    <a:lumMod val="60000"/>
                    <a:lumOff val="40000"/>
                  </a:schemeClr>
                </a:solidFill>
              </a:rPr>
              <a:t>5. Problem understanding</a:t>
            </a:r>
            <a:endParaRPr lang="en-IN" b="1" dirty="0">
              <a:solidFill>
                <a:schemeClr val="accent5">
                  <a:lumMod val="60000"/>
                  <a:lumOff val="40000"/>
                </a:schemeClr>
              </a:solidFill>
            </a:endParaRPr>
          </a:p>
        </p:txBody>
      </p:sp>
      <p:sp>
        <p:nvSpPr>
          <p:cNvPr id="3" name="Content Placeholder 2">
            <a:extLst>
              <a:ext uri="{FF2B5EF4-FFF2-40B4-BE49-F238E27FC236}">
                <a16:creationId xmlns:a16="http://schemas.microsoft.com/office/drawing/2014/main" id="{0ED6F1B0-32F5-463F-9878-A6CEB5C42744}"/>
              </a:ext>
            </a:extLst>
          </p:cNvPr>
          <p:cNvSpPr>
            <a:spLocks noGrp="1"/>
          </p:cNvSpPr>
          <p:nvPr>
            <p:ph idx="1"/>
          </p:nvPr>
        </p:nvSpPr>
        <p:spPr/>
        <p:txBody>
          <a:bodyPr>
            <a:normAutofit/>
          </a:bodyPr>
          <a:lstStyle/>
          <a:p>
            <a:pPr marL="0" indent="0">
              <a:buNone/>
            </a:pPr>
            <a:r>
              <a:rPr lang="en-IN" sz="2000" dirty="0">
                <a:solidFill>
                  <a:schemeClr val="accent5"/>
                </a:solidFill>
                <a:effectLst/>
                <a:latin typeface="Arial Narrow" panose="020B0606020202030204" pitchFamily="34" charset="0"/>
                <a:ea typeface="Calibri" panose="020F0502020204030204" pitchFamily="34" charset="0"/>
              </a:rPr>
              <a:t>Customer retention means the process of maintaining or keeping customers once you have acquired them. It’s all the activities that a company must do in order to keep their customers around. The goal is to build a long-lasting relationship between the brand and consumers. Once a customer becomes loyal to your brand, not only he will buy more from you than a normal customer but he’ll spread good words about your business, increase your reputation. Here we have to analyse the affect of different feature on customer retention.</a:t>
            </a:r>
            <a:endParaRPr lang="en-IN" sz="2000" dirty="0">
              <a:solidFill>
                <a:schemeClr val="accent5"/>
              </a:solidFill>
              <a:latin typeface="Arial Narrow" panose="020B0606020202030204" pitchFamily="34" charset="0"/>
            </a:endParaRPr>
          </a:p>
        </p:txBody>
      </p:sp>
    </p:spTree>
    <p:custDataLst>
      <p:tags r:id="rId1"/>
    </p:custDataLst>
    <p:extLst>
      <p:ext uri="{BB962C8B-B14F-4D97-AF65-F5344CB8AC3E}">
        <p14:creationId xmlns:p14="http://schemas.microsoft.com/office/powerpoint/2010/main" val="3496559981"/>
      </p:ext>
    </p:extLst>
  </p:cSld>
  <p:clrMapOvr>
    <a:masterClrMapping/>
  </p:clrMapOvr>
  <mc:AlternateContent xmlns:mc="http://schemas.openxmlformats.org/markup-compatibility/2006">
    <mc:Choice xmlns:p14="http://schemas.microsoft.com/office/powerpoint/2010/main" Requires="p14">
      <p:transition spd="slow" p14:dur="2000" advTm="3129"/>
    </mc:Choice>
    <mc:Fallback>
      <p:transition spd="slow" advTm="31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8355-764B-4687-A42F-5E9767053DC6}"/>
              </a:ext>
            </a:extLst>
          </p:cNvPr>
          <p:cNvSpPr>
            <a:spLocks noGrp="1"/>
          </p:cNvSpPr>
          <p:nvPr>
            <p:ph type="title"/>
          </p:nvPr>
        </p:nvSpPr>
        <p:spPr/>
        <p:txBody>
          <a:bodyPr/>
          <a:lstStyle/>
          <a:p>
            <a:r>
              <a:rPr lang="en-US" b="1" dirty="0">
                <a:solidFill>
                  <a:srgbClr val="92D050"/>
                </a:solidFill>
              </a:rPr>
              <a:t>6. Exploratory Data Analysis</a:t>
            </a:r>
            <a:endParaRPr lang="en-IN" b="1" dirty="0">
              <a:solidFill>
                <a:srgbClr val="92D050"/>
              </a:solidFill>
            </a:endParaRPr>
          </a:p>
        </p:txBody>
      </p:sp>
      <p:sp>
        <p:nvSpPr>
          <p:cNvPr id="3" name="Content Placeholder 2">
            <a:extLst>
              <a:ext uri="{FF2B5EF4-FFF2-40B4-BE49-F238E27FC236}">
                <a16:creationId xmlns:a16="http://schemas.microsoft.com/office/drawing/2014/main" id="{E36B016B-EF24-460B-B267-6A6A49C6557D}"/>
              </a:ext>
            </a:extLst>
          </p:cNvPr>
          <p:cNvSpPr>
            <a:spLocks noGrp="1"/>
          </p:cNvSpPr>
          <p:nvPr>
            <p:ph idx="1"/>
          </p:nvPr>
        </p:nvSpPr>
        <p:spPr/>
        <p:txBody>
          <a:bodyPr/>
          <a:lstStyle/>
          <a:p>
            <a:pPr>
              <a:buFont typeface="Wingdings" panose="05000000000000000000" pitchFamily="2" charset="2"/>
              <a:buChar char="Ø"/>
            </a:pPr>
            <a:r>
              <a:rPr lang="en-US" dirty="0"/>
              <a:t> </a:t>
            </a:r>
            <a:r>
              <a:rPr lang="en-US" dirty="0">
                <a:solidFill>
                  <a:srgbClr val="00B050"/>
                </a:solidFill>
                <a:latin typeface="Arial Narrow" panose="020B0606020202030204" pitchFamily="34" charset="0"/>
              </a:rPr>
              <a:t>First I imported the important libraries we require to </a:t>
            </a:r>
            <a:r>
              <a:rPr lang="en-US" dirty="0" err="1">
                <a:solidFill>
                  <a:srgbClr val="00B050"/>
                </a:solidFill>
                <a:latin typeface="Arial Narrow" panose="020B0606020202030204" pitchFamily="34" charset="0"/>
              </a:rPr>
              <a:t>analyse</a:t>
            </a:r>
            <a:r>
              <a:rPr lang="en-US" dirty="0">
                <a:solidFill>
                  <a:srgbClr val="00B050"/>
                </a:solidFill>
                <a:latin typeface="Arial Narrow" panose="020B0606020202030204" pitchFamily="34" charset="0"/>
              </a:rPr>
              <a:t> this problem.</a:t>
            </a:r>
          </a:p>
          <a:p>
            <a:pPr>
              <a:buFont typeface="Wingdings" panose="05000000000000000000" pitchFamily="2" charset="2"/>
              <a:buChar char="Ø"/>
            </a:pPr>
            <a:r>
              <a:rPr lang="en-IN" dirty="0">
                <a:solidFill>
                  <a:srgbClr val="00B050"/>
                </a:solidFill>
                <a:latin typeface="Arial Narrow" panose="020B0606020202030204" pitchFamily="34" charset="0"/>
              </a:rPr>
              <a:t>Then I imported the Dataset which was in excel format using pandas (one of the library that we imported).</a:t>
            </a:r>
          </a:p>
        </p:txBody>
      </p:sp>
      <p:pic>
        <p:nvPicPr>
          <p:cNvPr id="5" name="Picture 4">
            <a:extLst>
              <a:ext uri="{FF2B5EF4-FFF2-40B4-BE49-F238E27FC236}">
                <a16:creationId xmlns:a16="http://schemas.microsoft.com/office/drawing/2014/main" id="{10BC1E1D-3D40-4F4E-9E4C-DB402C4EC256}"/>
              </a:ext>
            </a:extLst>
          </p:cNvPr>
          <p:cNvPicPr>
            <a:picLocks noChangeAspect="1"/>
          </p:cNvPicPr>
          <p:nvPr/>
        </p:nvPicPr>
        <p:blipFill>
          <a:blip r:embed="rId3"/>
          <a:stretch>
            <a:fillRect/>
          </a:stretch>
        </p:blipFill>
        <p:spPr>
          <a:xfrm>
            <a:off x="1319164" y="3688080"/>
            <a:ext cx="7387955" cy="2196252"/>
          </a:xfrm>
          <a:prstGeom prst="rect">
            <a:avLst/>
          </a:prstGeom>
        </p:spPr>
      </p:pic>
    </p:spTree>
    <p:custDataLst>
      <p:tags r:id="rId1"/>
    </p:custDataLst>
    <p:extLst>
      <p:ext uri="{BB962C8B-B14F-4D97-AF65-F5344CB8AC3E}">
        <p14:creationId xmlns:p14="http://schemas.microsoft.com/office/powerpoint/2010/main" val="665557258"/>
      </p:ext>
    </p:extLst>
  </p:cSld>
  <p:clrMapOvr>
    <a:masterClrMapping/>
  </p:clrMapOvr>
  <mc:AlternateContent xmlns:mc="http://schemas.openxmlformats.org/markup-compatibility/2006">
    <mc:Choice xmlns:p14="http://schemas.microsoft.com/office/powerpoint/2010/main" Requires="p14">
      <p:transition spd="slow" p14:dur="2000" advTm="2784"/>
    </mc:Choice>
    <mc:Fallback>
      <p:transition spd="slow" advTm="2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C647-04FC-4967-BF13-AD8F8A5DF456}"/>
              </a:ext>
            </a:extLst>
          </p:cNvPr>
          <p:cNvSpPr>
            <a:spLocks noGrp="1"/>
          </p:cNvSpPr>
          <p:nvPr>
            <p:ph type="title"/>
          </p:nvPr>
        </p:nvSpPr>
        <p:spPr/>
        <p:txBody>
          <a:bodyPr/>
          <a:lstStyle/>
          <a:p>
            <a:r>
              <a:rPr lang="en-US" b="1" dirty="0">
                <a:solidFill>
                  <a:srgbClr val="92D050"/>
                </a:solidFill>
              </a:rPr>
              <a:t>6 . Exploratory Data Analysis</a:t>
            </a:r>
            <a:endParaRPr lang="en-IN" b="1" dirty="0">
              <a:solidFill>
                <a:srgbClr val="92D050"/>
              </a:solidFill>
            </a:endParaRPr>
          </a:p>
        </p:txBody>
      </p:sp>
      <p:sp>
        <p:nvSpPr>
          <p:cNvPr id="3" name="Content Placeholder 2">
            <a:extLst>
              <a:ext uri="{FF2B5EF4-FFF2-40B4-BE49-F238E27FC236}">
                <a16:creationId xmlns:a16="http://schemas.microsoft.com/office/drawing/2014/main" id="{513EFFB1-FFB6-4419-8C76-A325B1BB1325}"/>
              </a:ext>
            </a:extLst>
          </p:cNvPr>
          <p:cNvSpPr>
            <a:spLocks noGrp="1"/>
          </p:cNvSpPr>
          <p:nvPr>
            <p:ph idx="1"/>
          </p:nvPr>
        </p:nvSpPr>
        <p:spPr/>
        <p:txBody>
          <a:bodyPr/>
          <a:lstStyle/>
          <a:p>
            <a:r>
              <a:rPr lang="en-US" dirty="0">
                <a:solidFill>
                  <a:srgbClr val="00B050"/>
                </a:solidFill>
                <a:latin typeface="Arial Narrow" panose="020B0606020202030204" pitchFamily="34" charset="0"/>
              </a:rPr>
              <a:t>After importing dataset I did some analysis like checking the shape of </a:t>
            </a:r>
            <a:r>
              <a:rPr lang="en-US" dirty="0" err="1">
                <a:solidFill>
                  <a:srgbClr val="00B050"/>
                </a:solidFill>
                <a:latin typeface="Arial Narrow" panose="020B0606020202030204" pitchFamily="34" charset="0"/>
              </a:rPr>
              <a:t>dataset,checking</a:t>
            </a:r>
            <a:r>
              <a:rPr lang="en-US" dirty="0">
                <a:solidFill>
                  <a:srgbClr val="00B050"/>
                </a:solidFill>
                <a:latin typeface="Arial Narrow" panose="020B0606020202030204" pitchFamily="34" charset="0"/>
              </a:rPr>
              <a:t> for null value </a:t>
            </a:r>
            <a:r>
              <a:rPr lang="en-US" dirty="0" err="1">
                <a:solidFill>
                  <a:srgbClr val="00B050"/>
                </a:solidFill>
                <a:latin typeface="Arial Narrow" panose="020B0606020202030204" pitchFamily="34" charset="0"/>
              </a:rPr>
              <a:t>presesnce,checking</a:t>
            </a:r>
            <a:r>
              <a:rPr lang="en-US" dirty="0">
                <a:solidFill>
                  <a:srgbClr val="00B050"/>
                </a:solidFill>
                <a:latin typeface="Arial Narrow" panose="020B0606020202030204" pitchFamily="34" charset="0"/>
              </a:rPr>
              <a:t> unique value each feature contains and it’s value counts.</a:t>
            </a:r>
          </a:p>
          <a:p>
            <a:r>
              <a:rPr lang="en-IN" dirty="0">
                <a:solidFill>
                  <a:srgbClr val="00B050"/>
                </a:solidFill>
                <a:effectLst/>
                <a:latin typeface="Arial Narrow" panose="020B0606020202030204" pitchFamily="34" charset="0"/>
                <a:ea typeface="Calibri" panose="020F0502020204030204" pitchFamily="34" charset="0"/>
              </a:rPr>
              <a:t>Then while looking into the value counts I found some duplicate entries in the features i.e., two words with same meaning. I have replaced those duplicates by grouping them.</a:t>
            </a:r>
          </a:p>
          <a:p>
            <a:pPr marL="0" indent="0">
              <a:buNone/>
            </a:pPr>
            <a:endParaRPr lang="en-IN" dirty="0">
              <a:solidFill>
                <a:srgbClr val="92D050"/>
              </a:solidFill>
              <a:effectLst/>
              <a:latin typeface="Arial Narrow" panose="020B0606020202030204" pitchFamily="34" charset="0"/>
              <a:ea typeface="Calibri" panose="020F0502020204030204" pitchFamily="34" charset="0"/>
            </a:endParaRPr>
          </a:p>
          <a:p>
            <a:endParaRPr lang="en-IN" dirty="0">
              <a:solidFill>
                <a:srgbClr val="92D050"/>
              </a:solidFill>
            </a:endParaRPr>
          </a:p>
        </p:txBody>
      </p:sp>
      <p:pic>
        <p:nvPicPr>
          <p:cNvPr id="5" name="Picture 4">
            <a:extLst>
              <a:ext uri="{FF2B5EF4-FFF2-40B4-BE49-F238E27FC236}">
                <a16:creationId xmlns:a16="http://schemas.microsoft.com/office/drawing/2014/main" id="{A0DEF60C-D930-477C-AE79-2AE2D41128CC}"/>
              </a:ext>
            </a:extLst>
          </p:cNvPr>
          <p:cNvPicPr>
            <a:picLocks noChangeAspect="1"/>
          </p:cNvPicPr>
          <p:nvPr/>
        </p:nvPicPr>
        <p:blipFill>
          <a:blip r:embed="rId3"/>
          <a:stretch>
            <a:fillRect/>
          </a:stretch>
        </p:blipFill>
        <p:spPr>
          <a:xfrm>
            <a:off x="1422400" y="3881428"/>
            <a:ext cx="7223760" cy="2507564"/>
          </a:xfrm>
          <a:prstGeom prst="rect">
            <a:avLst/>
          </a:prstGeom>
        </p:spPr>
      </p:pic>
    </p:spTree>
    <p:custDataLst>
      <p:tags r:id="rId1"/>
    </p:custDataLst>
    <p:extLst>
      <p:ext uri="{BB962C8B-B14F-4D97-AF65-F5344CB8AC3E}">
        <p14:creationId xmlns:p14="http://schemas.microsoft.com/office/powerpoint/2010/main" val="3698584420"/>
      </p:ext>
    </p:extLst>
  </p:cSld>
  <p:clrMapOvr>
    <a:masterClrMapping/>
  </p:clrMapOvr>
  <mc:AlternateContent xmlns:mc="http://schemas.openxmlformats.org/markup-compatibility/2006">
    <mc:Choice xmlns:p14="http://schemas.microsoft.com/office/powerpoint/2010/main" Requires="p14">
      <p:transition spd="slow" p14:dur="800" advTm="3855">
        <p:circle/>
      </p:transition>
    </mc:Choice>
    <mc:Fallback>
      <p:transition spd="slow" advTm="3855">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10.xml><?xml version="1.0" encoding="utf-8"?>
<p:tagLst xmlns:a="http://schemas.openxmlformats.org/drawingml/2006/main" xmlns:r="http://schemas.openxmlformats.org/officeDocument/2006/relationships" xmlns:p="http://schemas.openxmlformats.org/presentationml/2006/main">
  <p:tag name="TIMING" val="|1|2.1|3|2.4"/>
</p:tagLst>
</file>

<file path=ppt/tags/tag11.xml><?xml version="1.0" encoding="utf-8"?>
<p:tagLst xmlns:a="http://schemas.openxmlformats.org/drawingml/2006/main" xmlns:r="http://schemas.openxmlformats.org/officeDocument/2006/relationships" xmlns:p="http://schemas.openxmlformats.org/presentationml/2006/main">
  <p:tag name="TIMING" val="|2.4"/>
</p:tagLst>
</file>

<file path=ppt/tags/tag12.xml><?xml version="1.0" encoding="utf-8"?>
<p:tagLst xmlns:a="http://schemas.openxmlformats.org/drawingml/2006/main" xmlns:r="http://schemas.openxmlformats.org/officeDocument/2006/relationships" xmlns:p="http://schemas.openxmlformats.org/presentationml/2006/main">
  <p:tag name="TIMING" val="|2.6|2.1|2.3"/>
</p:tagLst>
</file>

<file path=ppt/tags/tag13.xml><?xml version="1.0" encoding="utf-8"?>
<p:tagLst xmlns:a="http://schemas.openxmlformats.org/drawingml/2006/main" xmlns:r="http://schemas.openxmlformats.org/officeDocument/2006/relationships" xmlns:p="http://schemas.openxmlformats.org/presentationml/2006/main">
  <p:tag name="TIMING" val="|1.4|1.7|1.3|2.2|1.3"/>
</p:tagLst>
</file>

<file path=ppt/tags/tag14.xml><?xml version="1.0" encoding="utf-8"?>
<p:tagLst xmlns:a="http://schemas.openxmlformats.org/drawingml/2006/main" xmlns:r="http://schemas.openxmlformats.org/officeDocument/2006/relationships" xmlns:p="http://schemas.openxmlformats.org/presentationml/2006/main">
  <p:tag name="TIMING" val="|2|1.7"/>
</p:tagLst>
</file>

<file path=ppt/tags/tag15.xml><?xml version="1.0" encoding="utf-8"?>
<p:tagLst xmlns:a="http://schemas.openxmlformats.org/drawingml/2006/main" xmlns:r="http://schemas.openxmlformats.org/officeDocument/2006/relationships" xmlns:p="http://schemas.openxmlformats.org/presentationml/2006/main">
  <p:tag name="TIMING" val="|2.4|1.6|1.6|1.6"/>
</p:tagLst>
</file>

<file path=ppt/tags/tag16.xml><?xml version="1.0" encoding="utf-8"?>
<p:tagLst xmlns:a="http://schemas.openxmlformats.org/drawingml/2006/main" xmlns:r="http://schemas.openxmlformats.org/officeDocument/2006/relationships" xmlns:p="http://schemas.openxmlformats.org/presentationml/2006/main">
  <p:tag name="TIMING" val="|1.7"/>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0.8|0.8|0.7|0.7|0.7|0.6|0.6"/>
</p:tagLst>
</file>

<file path=ppt/tags/tag19.xml><?xml version="1.0" encoding="utf-8"?>
<p:tagLst xmlns:a="http://schemas.openxmlformats.org/drawingml/2006/main" xmlns:r="http://schemas.openxmlformats.org/officeDocument/2006/relationships" xmlns:p="http://schemas.openxmlformats.org/presentationml/2006/main">
  <p:tag name="TIMING" val="|1|0.9|1.1"/>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ags/tag20.xml><?xml version="1.0" encoding="utf-8"?>
<p:tagLst xmlns:a="http://schemas.openxmlformats.org/drawingml/2006/main" xmlns:r="http://schemas.openxmlformats.org/officeDocument/2006/relationships" xmlns:p="http://schemas.openxmlformats.org/presentationml/2006/main">
  <p:tag name="TIMING" val="|1|0.8"/>
</p:tagLst>
</file>

<file path=ppt/tags/tag3.xml><?xml version="1.0" encoding="utf-8"?>
<p:tagLst xmlns:a="http://schemas.openxmlformats.org/drawingml/2006/main" xmlns:r="http://schemas.openxmlformats.org/officeDocument/2006/relationships" xmlns:p="http://schemas.openxmlformats.org/presentationml/2006/main">
  <p:tag name="TIMING" val="|2.2"/>
</p:tagLst>
</file>

<file path=ppt/tags/tag4.xml><?xml version="1.0" encoding="utf-8"?>
<p:tagLst xmlns:a="http://schemas.openxmlformats.org/drawingml/2006/main" xmlns:r="http://schemas.openxmlformats.org/officeDocument/2006/relationships" xmlns:p="http://schemas.openxmlformats.org/presentationml/2006/main">
  <p:tag name="TIMING" val="|4.1"/>
</p:tagLst>
</file>

<file path=ppt/tags/tag5.xml><?xml version="1.0" encoding="utf-8"?>
<p:tagLst xmlns:a="http://schemas.openxmlformats.org/drawingml/2006/main" xmlns:r="http://schemas.openxmlformats.org/officeDocument/2006/relationships" xmlns:p="http://schemas.openxmlformats.org/presentationml/2006/main">
  <p:tag name="TIMING" val="|3.9|1.1|1.4|3.3|1.3"/>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7.xml><?xml version="1.0" encoding="utf-8"?>
<p:tagLst xmlns:a="http://schemas.openxmlformats.org/drawingml/2006/main" xmlns:r="http://schemas.openxmlformats.org/officeDocument/2006/relationships" xmlns:p="http://schemas.openxmlformats.org/presentationml/2006/main">
  <p:tag name="TIMING" val="|1.2"/>
</p:tagLst>
</file>

<file path=ppt/tags/tag8.xml><?xml version="1.0" encoding="utf-8"?>
<p:tagLst xmlns:a="http://schemas.openxmlformats.org/drawingml/2006/main" xmlns:r="http://schemas.openxmlformats.org/officeDocument/2006/relationships" xmlns:p="http://schemas.openxmlformats.org/presentationml/2006/main">
  <p:tag name="TIMING" val="|1.5"/>
</p:tagLst>
</file>

<file path=ppt/tags/tag9.xml><?xml version="1.0" encoding="utf-8"?>
<p:tagLst xmlns:a="http://schemas.openxmlformats.org/drawingml/2006/main" xmlns:r="http://schemas.openxmlformats.org/officeDocument/2006/relationships" xmlns:p="http://schemas.openxmlformats.org/presentationml/2006/main">
  <p:tag name="TIMING" val="|1.1|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175</TotalTime>
  <Words>2279</Words>
  <Application>Microsoft Office PowerPoint</Application>
  <PresentationFormat>Widescreen</PresentationFormat>
  <Paragraphs>133</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Narrow</vt:lpstr>
      <vt:lpstr>Century Gothic</vt:lpstr>
      <vt:lpstr>Harlow Solid Italic</vt:lpstr>
      <vt:lpstr>Rockwell</vt:lpstr>
      <vt:lpstr>Wingdings</vt:lpstr>
      <vt:lpstr>Wingdings 3</vt:lpstr>
      <vt:lpstr>Ion Boardroom</vt:lpstr>
      <vt:lpstr>             Project Report on:            Customer Retention</vt:lpstr>
      <vt:lpstr>Content</vt:lpstr>
      <vt:lpstr>1.Overview</vt:lpstr>
      <vt:lpstr>2. What is Customer Retention?</vt:lpstr>
      <vt:lpstr>3. Need of customer Retention</vt:lpstr>
      <vt:lpstr>4. Problem Statement </vt:lpstr>
      <vt:lpstr>5. Problem understanding</vt:lpstr>
      <vt:lpstr>6. Exploratory Data Analysis</vt:lpstr>
      <vt:lpstr>6 . Exploratory Data Analysis</vt:lpstr>
      <vt:lpstr>7. Data Cleaning</vt:lpstr>
      <vt:lpstr>7. Data Cleaning</vt:lpstr>
      <vt:lpstr>8.Visualization(Using sns.countplot) </vt:lpstr>
      <vt:lpstr>PowerPoint Presentation</vt:lpstr>
      <vt:lpstr>Observations</vt:lpstr>
      <vt:lpstr>PowerPoint Presentation</vt:lpstr>
      <vt:lpstr>PowerPoint Presentation</vt:lpstr>
      <vt:lpstr>PowerPoint Presentation</vt:lpstr>
      <vt:lpstr>8 .Visualization(Factorplot )</vt:lpstr>
      <vt:lpstr>PowerPoint Presentation</vt:lpstr>
      <vt:lpstr>Visualization(Feature having any kind of relation)</vt:lpstr>
      <vt:lpstr>9. Anaylasis</vt:lpstr>
      <vt:lpstr>PowerPoint Presentation</vt:lpstr>
      <vt:lpstr>10. 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Report on:            Customer Retention</dc:title>
  <dc:creator>vishal lakhera</dc:creator>
  <cp:lastModifiedBy>vishal lakhera</cp:lastModifiedBy>
  <cp:revision>3</cp:revision>
  <dcterms:created xsi:type="dcterms:W3CDTF">2022-02-10T08:13:14Z</dcterms:created>
  <dcterms:modified xsi:type="dcterms:W3CDTF">2022-02-10T14:41:03Z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